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drawings/drawing3.xml" ContentType="application/vnd.openxmlformats-officedocument.drawingml.chartshape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339" r:id="rId2"/>
    <p:sldId id="336" r:id="rId3"/>
    <p:sldId id="337" r:id="rId4"/>
    <p:sldId id="338" r:id="rId5"/>
    <p:sldId id="279" r:id="rId6"/>
    <p:sldId id="263" r:id="rId7"/>
    <p:sldId id="322" r:id="rId8"/>
    <p:sldId id="305" r:id="rId9"/>
    <p:sldId id="286" r:id="rId10"/>
    <p:sldId id="311" r:id="rId11"/>
    <p:sldId id="335" r:id="rId12"/>
    <p:sldId id="334" r:id="rId13"/>
    <p:sldId id="307" r:id="rId14"/>
    <p:sldId id="308" r:id="rId15"/>
    <p:sldId id="309" r:id="rId16"/>
    <p:sldId id="310" r:id="rId17"/>
    <p:sldId id="330" r:id="rId18"/>
    <p:sldId id="331" r:id="rId19"/>
    <p:sldId id="300" r:id="rId20"/>
    <p:sldId id="332" r:id="rId21"/>
    <p:sldId id="333" r:id="rId22"/>
    <p:sldId id="31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11" userDrawn="1">
          <p15:clr>
            <a:srgbClr val="A4A3A4"/>
          </p15:clr>
        </p15:guide>
        <p15:guide id="2" orient="horz" pos="279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3EC754-B7AF-5301-8188-026740A2A199}" name="Philip Albright" initials="PA" userId="S::philip.albright@gtallp.com::2fd4829a-d823-4e66-8057-d16de1718409" providerId="AD"/>
  <p188:author id="{19F1D0D4-9AEA-B0EB-BF8E-2B4ABC4A0F00}" name="Paul Akhidue-Osahon" initials="PAO" userId="S::Paul.Akhidue-Osahon@gtallp.com::b946b56d-bcc3-4749-bbb2-5e9c6c4a800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eorgia Sutherland" initials="GS" lastIdx="1" clrIdx="0">
    <p:extLst>
      <p:ext uri="{19B8F6BF-5375-455C-9EA6-DF929625EA0E}">
        <p15:presenceInfo xmlns:p15="http://schemas.microsoft.com/office/powerpoint/2012/main" userId="Georgia Sutherland" providerId="None"/>
      </p:ext>
    </p:extLst>
  </p:cmAuthor>
  <p:cmAuthor id="2" name="Philip Albright" initials="PA" lastIdx="12" clrIdx="1">
    <p:extLst>
      <p:ext uri="{19B8F6BF-5375-455C-9EA6-DF929625EA0E}">
        <p15:presenceInfo xmlns:p15="http://schemas.microsoft.com/office/powerpoint/2012/main" userId="S::philip.albright@gtallp.com::2fd4829a-d823-4e66-8057-d16de17184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3058"/>
    <a:srgbClr val="472442"/>
    <a:srgbClr val="B097AB"/>
    <a:srgbClr val="29265B"/>
    <a:srgbClr val="8B6A85"/>
    <a:srgbClr val="DFD5DD"/>
    <a:srgbClr val="5F2C58"/>
    <a:srgbClr val="B09BAB"/>
    <a:srgbClr val="AD362F"/>
    <a:srgbClr val="951B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64" autoAdjust="0"/>
    <p:restoredTop sz="96300"/>
  </p:normalViewPr>
  <p:slideViewPr>
    <p:cSldViewPr snapToGrid="0" snapToObjects="1">
      <p:cViewPr varScale="1">
        <p:scale>
          <a:sx n="35" d="100"/>
          <a:sy n="35" d="100"/>
        </p:scale>
        <p:origin x="24" y="724"/>
      </p:cViewPr>
      <p:guideLst>
        <p:guide pos="211"/>
        <p:guide orient="horz" pos="2795"/>
      </p:guideLst>
    </p:cSldViewPr>
  </p:slideViewPr>
  <p:notesTextViewPr>
    <p:cViewPr>
      <p:scale>
        <a:sx n="1" d="1"/>
        <a:sy n="1" d="1"/>
      </p:scale>
      <p:origin x="0" y="0"/>
    </p:cViewPr>
  </p:notesTextViewPr>
  <p:notesViewPr>
    <p:cSldViewPr snapToGrid="0" snapToObjects="1">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aul%20Akhidue-Osahon\Dropbox%20(Goldenhill)\Reports%20(Goldenhill%20Produced)\HRTech\Quarterly%20Reports\2022\Q2\HR%20Tech%20Quarterly%20Report%20Model%20Q2-2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D:\Ninad%20Data\Projects\2020+21\Home%20Work\2022\GoldenHill\7.12.2022\GH%20PPT%20review_HRTech%20Q2%202022%20(New%20Branding).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Ninad%20Data\Projects\2020+21\Home%20Work\2022\GoldenHill\7.12.2022\GH%20PPT%20review_HRTech%20Q2%202022%20(New%20Branding).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Ninad%20Data\Projects\2020+21\Home%20Work\2022\GoldenHill\7.12.2022\GH%20PPT%20review_HRTech%20Q2%202022%20(New%20Branding).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Ninad%20Data\Projects\2020+21\Home%20Work\2022\GoldenHill\7.12.2022\GH%20PPT%20review_HRTech%20Q2%202022%20(New%20Branding).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Ninad%20Data\Projects\2020+21\Home%20Work\2022\GoldenHill\7.12.2022\Indices%20Q2%202022%20(new%20branding).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Ninad%20Data\Projects\2020+21\Home%20Work\2022\GoldenHill\7.12.2022\GH%20PPT%20review_HRTech%20Q2%202022%20(New%20Brand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[HR Tech Quarterly Report Model Q2-22.xlsx]Pivot_Subsector!Current_SubsectorSplit</c:name>
    <c:fmtId val="93"/>
  </c:pivotSource>
  <c:chart>
    <c:autoTitleDeleted val="1"/>
    <c:pivotFmts>
      <c:pivotFmt>
        <c:idx val="0"/>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1"/>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2"/>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pivotFmt>
      <c:pivotFmt>
        <c:idx val="30"/>
        <c:spPr>
          <a:solidFill>
            <a:schemeClr val="accent1"/>
          </a:solidFill>
          <a:ln w="19050">
            <a:solidFill>
              <a:schemeClr val="lt1"/>
            </a:solidFill>
          </a:ln>
          <a:effectLst/>
        </c:spPr>
      </c:pivotFmt>
      <c:pivotFmt>
        <c:idx val="31"/>
        <c:spPr>
          <a:solidFill>
            <a:schemeClr val="accent1"/>
          </a:solidFill>
          <a:ln w="19050">
            <a:solidFill>
              <a:schemeClr val="lt1"/>
            </a:solidFill>
          </a:ln>
          <a:effectLst/>
        </c:spPr>
      </c:pivotFmt>
      <c:pivotFmt>
        <c:idx val="32"/>
        <c:spPr>
          <a:solidFill>
            <a:schemeClr val="accent1"/>
          </a:solidFill>
          <a:ln w="3175">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3"/>
        <c:spPr>
          <a:solidFill>
            <a:schemeClr val="accent1"/>
          </a:solidFill>
          <a:ln w="3175">
            <a:solidFill>
              <a:schemeClr val="lt1"/>
            </a:solidFill>
          </a:ln>
          <a:effectLst/>
        </c:spPr>
        <c:dLbl>
          <c:idx val="0"/>
          <c:layout>
            <c:manualLayout>
              <c:x val="0.11075622292544933"/>
              <c:y val="0"/>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4"/>
        <c:spPr>
          <a:solidFill>
            <a:schemeClr val="accent1"/>
          </a:solidFill>
          <a:ln w="19050">
            <a:solidFill>
              <a:schemeClr val="lt1"/>
            </a:solidFill>
          </a:ln>
          <a:effectLst/>
        </c:spPr>
      </c:pivotFmt>
      <c:pivotFmt>
        <c:idx val="35"/>
        <c:spPr>
          <a:solidFill>
            <a:schemeClr val="accent1"/>
          </a:solidFill>
          <a:ln w="3175">
            <a:solidFill>
              <a:schemeClr val="lt1"/>
            </a:solidFill>
          </a:ln>
          <a:effectLst/>
        </c:spPr>
        <c:dLbl>
          <c:idx val="0"/>
          <c:layout>
            <c:manualLayout>
              <c:x val="0.32325617108265126"/>
              <c:y val="-8.9244311237584705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accent1"/>
          </a:solidFill>
          <a:ln w="3175">
            <a:solidFill>
              <a:schemeClr val="lt1"/>
            </a:solidFill>
          </a:ln>
          <a:effectLst/>
        </c:spPr>
        <c:dLbl>
          <c:idx val="0"/>
          <c:layout>
            <c:manualLayout>
              <c:x val="0.18305810345494092"/>
              <c:y val="-8.9244311237584428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rgbClr val="AD362F"/>
          </a:solidFill>
          <a:ln w="19050">
            <a:solidFill>
              <a:schemeClr val="lt1"/>
            </a:solidFill>
          </a:ln>
          <a:effectLst/>
        </c:spPr>
      </c:pivotFmt>
      <c:pivotFmt>
        <c:idx val="39"/>
        <c:spPr>
          <a:solidFill>
            <a:schemeClr val="accent1"/>
          </a:solidFill>
          <a:ln w="19050">
            <a:solidFill>
              <a:schemeClr val="lt1"/>
            </a:solidFill>
          </a:ln>
          <a:effectLst/>
        </c:spPr>
      </c:pivotFmt>
      <c:pivotFmt>
        <c:idx val="40"/>
        <c:spPr>
          <a:solidFill>
            <a:srgbClr val="AB8611"/>
          </a:solidFill>
          <a:ln w="19050">
            <a:solidFill>
              <a:schemeClr val="lt1"/>
            </a:solidFill>
          </a:ln>
          <a:effectLst/>
        </c:spPr>
      </c:pivotFmt>
      <c:pivotFmt>
        <c:idx val="41"/>
        <c:spPr>
          <a:solidFill>
            <a:srgbClr val="4B6369"/>
          </a:solidFill>
          <a:ln w="19050">
            <a:solidFill>
              <a:schemeClr val="lt1"/>
            </a:solidFill>
          </a:ln>
          <a:effectLst/>
        </c:spPr>
      </c:pivotFmt>
      <c:pivotFmt>
        <c:idx val="42"/>
        <c:spPr>
          <a:solidFill>
            <a:schemeClr val="accent1"/>
          </a:solidFill>
          <a:ln w="3175">
            <a:solidFill>
              <a:schemeClr val="lt1"/>
            </a:solidFill>
          </a:ln>
          <a:effectLst/>
        </c:spPr>
        <c:dLbl>
          <c:idx val="0"/>
          <c:layout>
            <c:manualLayout>
              <c:x val="0.13798762557687705"/>
              <c:y val="3.0733301473105327E-3"/>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1981630298587451E-2"/>
                  <c:h val="7.7960447479552941E-2"/>
                </c:manualLayout>
              </c15:layout>
            </c:ext>
          </c:extLst>
        </c:dLbl>
      </c:pivotFmt>
      <c:pivotFmt>
        <c:idx val="43"/>
        <c:spPr>
          <a:solidFill>
            <a:srgbClr val="951B81"/>
          </a:solidFill>
          <a:ln w="19050">
            <a:solidFill>
              <a:schemeClr val="lt1"/>
            </a:solidFill>
          </a:ln>
          <a:effectLst/>
        </c:spPr>
      </c:pivotFmt>
      <c:pivotFmt>
        <c:idx val="44"/>
        <c:spPr>
          <a:solidFill>
            <a:schemeClr val="accent1"/>
          </a:solidFill>
          <a:ln w="19050">
            <a:solidFill>
              <a:schemeClr val="lt1"/>
            </a:solidFill>
          </a:ln>
          <a:effectLst/>
        </c:spPr>
      </c:pivotFmt>
      <c:pivotFmt>
        <c:idx val="45"/>
        <c:spPr>
          <a:solidFill>
            <a:schemeClr val="accent1"/>
          </a:solidFill>
          <a:ln w="3175">
            <a:solidFill>
              <a:schemeClr val="lt1"/>
            </a:solidFill>
          </a:ln>
          <a:effectLst/>
        </c:spPr>
        <c:dLbl>
          <c:idx val="0"/>
          <c:layout>
            <c:manualLayout>
              <c:x val="0.5399031012082024"/>
              <c:y val="-5.7376590057417907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6"/>
        <c:spPr>
          <a:solidFill>
            <a:schemeClr val="accent1"/>
          </a:solidFill>
          <a:ln w="19050">
            <a:solidFill>
              <a:schemeClr val="lt1"/>
            </a:solidFill>
          </a:ln>
          <a:effectLst/>
        </c:spPr>
      </c:pivotFmt>
      <c:pivotFmt>
        <c:idx val="47"/>
        <c:spPr>
          <a:solidFill>
            <a:srgbClr val="587690"/>
          </a:solidFill>
          <a:ln w="19050">
            <a:solidFill>
              <a:schemeClr val="lt1"/>
            </a:solidFill>
          </a:ln>
          <a:effectLst/>
        </c:spPr>
      </c:pivotFmt>
      <c:pivotFmt>
        <c:idx val="48"/>
        <c:spPr>
          <a:solidFill>
            <a:schemeClr val="accent1"/>
          </a:solidFill>
          <a:ln w="3175">
            <a:solidFill>
              <a:schemeClr val="lt1"/>
            </a:solidFill>
          </a:ln>
          <a:effectLst/>
        </c:spPr>
      </c:pivotFmt>
      <c:pivotFmt>
        <c:idx val="49"/>
        <c:spPr>
          <a:solidFill>
            <a:schemeClr val="accent1"/>
          </a:solidFill>
          <a:ln w="19050">
            <a:solidFill>
              <a:schemeClr val="lt1"/>
            </a:solidFill>
          </a:ln>
          <a:effectLst/>
        </c:spPr>
      </c:pivotFmt>
      <c:pivotFmt>
        <c:idx val="50"/>
        <c:spPr>
          <a:solidFill>
            <a:schemeClr val="accent1"/>
          </a:solidFill>
          <a:ln w="3175">
            <a:solidFill>
              <a:schemeClr val="lt1"/>
            </a:solidFill>
          </a:ln>
          <a:effectLst/>
        </c:spPr>
      </c:pivotFmt>
      <c:pivotFmt>
        <c:idx val="51"/>
        <c:spPr>
          <a:solidFill>
            <a:schemeClr val="accent1"/>
          </a:solidFill>
          <a:ln w="19050">
            <a:solidFill>
              <a:schemeClr val="lt1"/>
            </a:solidFill>
          </a:ln>
          <a:effectLst/>
        </c:spPr>
      </c:pivotFmt>
      <c:pivotFmt>
        <c:idx val="52"/>
        <c:spPr>
          <a:solidFill>
            <a:schemeClr val="accent1"/>
          </a:solidFill>
          <a:ln w="19050">
            <a:solidFill>
              <a:schemeClr val="lt1"/>
            </a:solidFill>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53"/>
        <c:spPr>
          <a:solidFill>
            <a:schemeClr val="accent1"/>
          </a:solidFill>
          <a:ln w="19050">
            <a:solidFill>
              <a:schemeClr val="lt1"/>
            </a:solidFill>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54"/>
        <c:spPr>
          <a:solidFill>
            <a:schemeClr val="accent1"/>
          </a:solidFill>
          <a:ln w="19050">
            <a:solidFill>
              <a:schemeClr val="lt1"/>
            </a:solidFill>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55"/>
        <c:spPr>
          <a:solidFill>
            <a:schemeClr val="accent1"/>
          </a:solidFill>
          <a:ln w="3175">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6"/>
        <c:spPr>
          <a:solidFill>
            <a:schemeClr val="accent1"/>
          </a:solidFill>
          <a:ln w="3175">
            <a:solidFill>
              <a:schemeClr val="lt1"/>
            </a:solidFill>
          </a:ln>
          <a:effectLst/>
        </c:spPr>
        <c:dLbl>
          <c:idx val="0"/>
          <c:layout>
            <c:manualLayout>
              <c:x val="0.11075622292544933"/>
              <c:y val="0"/>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7"/>
        <c:spPr>
          <a:solidFill>
            <a:schemeClr val="accent1"/>
          </a:solidFill>
          <a:ln w="3175">
            <a:solidFill>
              <a:schemeClr val="lt1"/>
            </a:solidFill>
          </a:ln>
          <a:effectLst/>
        </c:spPr>
        <c:dLbl>
          <c:idx val="0"/>
          <c:layout>
            <c:manualLayout>
              <c:x val="0.13798762557687705"/>
              <c:y val="3.0733301473105327E-3"/>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1981630298587451E-2"/>
                  <c:h val="7.7960447479552941E-2"/>
                </c:manualLayout>
              </c15:layout>
            </c:ext>
          </c:extLst>
        </c:dLbl>
      </c:pivotFmt>
      <c:pivotFmt>
        <c:idx val="58"/>
        <c:spPr>
          <a:solidFill>
            <a:schemeClr val="accent1"/>
          </a:solidFill>
          <a:ln w="3175">
            <a:solidFill>
              <a:schemeClr val="lt1"/>
            </a:solidFill>
          </a:ln>
          <a:effectLst/>
        </c:spPr>
        <c:dLbl>
          <c:idx val="0"/>
          <c:layout>
            <c:manualLayout>
              <c:x val="0.5399031012082024"/>
              <c:y val="-5.7376590057417907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9"/>
        <c:spPr>
          <a:solidFill>
            <a:schemeClr val="accent1"/>
          </a:solidFill>
          <a:ln w="3175">
            <a:solidFill>
              <a:schemeClr val="lt1"/>
            </a:solidFill>
          </a:ln>
          <a:effectLst/>
        </c:spPr>
        <c:dLbl>
          <c:idx val="0"/>
          <c:layout>
            <c:manualLayout>
              <c:x val="0.32325617108265126"/>
              <c:y val="-8.9244311237584705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0"/>
        <c:spPr>
          <a:solidFill>
            <a:schemeClr val="accent1"/>
          </a:solidFill>
          <a:ln w="3175">
            <a:solidFill>
              <a:schemeClr val="lt1"/>
            </a:solidFill>
          </a:ln>
          <a:effectLst/>
        </c:spPr>
        <c:dLbl>
          <c:idx val="0"/>
          <c:layout>
            <c:manualLayout>
              <c:x val="0.18305810345494092"/>
              <c:y val="-8.9244311237584428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rgbClr val="AD362F"/>
          </a:solidFill>
          <a:ln w="19050">
            <a:solidFill>
              <a:schemeClr val="lt1"/>
            </a:solidFill>
          </a:ln>
          <a:effectLst/>
        </c:spPr>
      </c:pivotFmt>
      <c:pivotFmt>
        <c:idx val="63"/>
        <c:spPr>
          <a:solidFill>
            <a:srgbClr val="951B81"/>
          </a:solidFill>
          <a:ln w="19050">
            <a:solidFill>
              <a:schemeClr val="lt1"/>
            </a:solidFill>
          </a:ln>
          <a:effectLst/>
        </c:spPr>
      </c:pivotFmt>
      <c:pivotFmt>
        <c:idx val="64"/>
        <c:spPr>
          <a:solidFill>
            <a:srgbClr val="587690"/>
          </a:solidFill>
          <a:ln w="19050">
            <a:solidFill>
              <a:schemeClr val="lt1"/>
            </a:solidFill>
          </a:ln>
          <a:effectLst/>
        </c:spPr>
      </c:pivotFmt>
      <c:pivotFmt>
        <c:idx val="65"/>
        <c:spPr>
          <a:solidFill>
            <a:srgbClr val="AB8611"/>
          </a:solidFill>
          <a:ln w="19050">
            <a:solidFill>
              <a:schemeClr val="lt1"/>
            </a:solidFill>
          </a:ln>
          <a:effectLst/>
        </c:spPr>
      </c:pivotFmt>
      <c:pivotFmt>
        <c:idx val="66"/>
        <c:spPr>
          <a:solidFill>
            <a:srgbClr val="4B6369"/>
          </a:solidFill>
          <a:ln w="19050">
            <a:solidFill>
              <a:schemeClr val="lt1"/>
            </a:solidFill>
          </a:ln>
          <a:effectLst/>
        </c:spPr>
      </c:pivotFmt>
      <c:pivotFmt>
        <c:idx val="67"/>
        <c:spPr>
          <a:solidFill>
            <a:schemeClr val="accent1"/>
          </a:solidFill>
          <a:ln w="3175">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8"/>
        <c:spPr>
          <a:solidFill>
            <a:schemeClr val="accent1"/>
          </a:solidFill>
          <a:ln w="3175">
            <a:solidFill>
              <a:schemeClr val="lt1"/>
            </a:solidFill>
          </a:ln>
          <a:effectLst/>
        </c:spPr>
        <c:dLbl>
          <c:idx val="0"/>
          <c:layout>
            <c:manualLayout>
              <c:x val="0.11075622292544933"/>
              <c:y val="0"/>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9"/>
        <c:spPr>
          <a:solidFill>
            <a:schemeClr val="accent1"/>
          </a:solidFill>
          <a:ln w="3175">
            <a:solidFill>
              <a:schemeClr val="lt1"/>
            </a:solidFill>
          </a:ln>
          <a:effectLst/>
        </c:spPr>
        <c:dLbl>
          <c:idx val="0"/>
          <c:layout>
            <c:manualLayout>
              <c:x val="0.13798762557687705"/>
              <c:y val="3.0733301473105327E-3"/>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1981630298587451E-2"/>
                  <c:h val="7.7960447479552941E-2"/>
                </c:manualLayout>
              </c15:layout>
            </c:ext>
          </c:extLst>
        </c:dLbl>
      </c:pivotFmt>
      <c:pivotFmt>
        <c:idx val="70"/>
        <c:spPr>
          <a:solidFill>
            <a:schemeClr val="accent1"/>
          </a:solidFill>
          <a:ln w="3175">
            <a:solidFill>
              <a:schemeClr val="lt1"/>
            </a:solidFill>
          </a:ln>
          <a:effectLst/>
        </c:spPr>
        <c:dLbl>
          <c:idx val="0"/>
          <c:layout>
            <c:manualLayout>
              <c:x val="0.5399031012082024"/>
              <c:y val="-5.7376590057417907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1"/>
        <c:spPr>
          <a:solidFill>
            <a:schemeClr val="accent1"/>
          </a:solidFill>
          <a:ln w="3175">
            <a:solidFill>
              <a:schemeClr val="lt1"/>
            </a:solidFill>
          </a:ln>
          <a:effectLst/>
        </c:spPr>
        <c:dLbl>
          <c:idx val="0"/>
          <c:layout>
            <c:manualLayout>
              <c:x val="0.32325617108265126"/>
              <c:y val="-8.9244311237584705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2"/>
        <c:spPr>
          <a:solidFill>
            <a:schemeClr val="accent1"/>
          </a:solidFill>
          <a:ln w="3175">
            <a:solidFill>
              <a:schemeClr val="lt1"/>
            </a:solidFill>
          </a:ln>
          <a:effectLst/>
        </c:spPr>
        <c:dLbl>
          <c:idx val="0"/>
          <c:layout>
            <c:manualLayout>
              <c:x val="0.18305810345494092"/>
              <c:y val="-8.9244311237584428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rgbClr val="AD362F"/>
          </a:solidFill>
          <a:ln w="19050">
            <a:solidFill>
              <a:schemeClr val="lt1"/>
            </a:solidFill>
          </a:ln>
          <a:effectLst/>
        </c:spPr>
      </c:pivotFmt>
      <c:pivotFmt>
        <c:idx val="75"/>
        <c:spPr>
          <a:solidFill>
            <a:srgbClr val="951B81"/>
          </a:solidFill>
          <a:ln w="19050">
            <a:solidFill>
              <a:schemeClr val="lt1"/>
            </a:solidFill>
          </a:ln>
          <a:effectLst/>
        </c:spPr>
      </c:pivotFmt>
      <c:pivotFmt>
        <c:idx val="76"/>
        <c:spPr>
          <a:solidFill>
            <a:srgbClr val="587690"/>
          </a:solidFill>
          <a:ln w="19050">
            <a:solidFill>
              <a:schemeClr val="lt1"/>
            </a:solidFill>
          </a:ln>
          <a:effectLst/>
        </c:spPr>
      </c:pivotFmt>
      <c:pivotFmt>
        <c:idx val="77"/>
        <c:spPr>
          <a:solidFill>
            <a:srgbClr val="AB8611"/>
          </a:solidFill>
          <a:ln w="19050">
            <a:solidFill>
              <a:schemeClr val="lt1"/>
            </a:solidFill>
          </a:ln>
          <a:effectLst/>
        </c:spPr>
      </c:pivotFmt>
      <c:pivotFmt>
        <c:idx val="78"/>
        <c:spPr>
          <a:solidFill>
            <a:srgbClr val="4B6369"/>
          </a:solidFill>
          <a:ln w="19050">
            <a:solidFill>
              <a:schemeClr val="lt1"/>
            </a:solidFill>
          </a:ln>
          <a:effectLst/>
        </c:spPr>
      </c:pivotFmt>
    </c:pivotFmts>
    <c:plotArea>
      <c:layout>
        <c:manualLayout>
          <c:layoutTarget val="inner"/>
          <c:xMode val="edge"/>
          <c:yMode val="edge"/>
          <c:x val="4.9184433634161966E-2"/>
          <c:y val="1.9781617284017859E-2"/>
          <c:w val="0.78370258656492298"/>
          <c:h val="0.98021838271598216"/>
        </c:manualLayout>
      </c:layout>
      <c:barChart>
        <c:barDir val="bar"/>
        <c:grouping val="stacked"/>
        <c:varyColors val="0"/>
        <c:ser>
          <c:idx val="0"/>
          <c:order val="0"/>
          <c:tx>
            <c:strRef>
              <c:f>Pivot_Subsector!$B$5</c:f>
              <c:strCache>
                <c:ptCount val="1"/>
                <c:pt idx="0">
                  <c:v>%</c:v>
                </c:pt>
              </c:strCache>
            </c:strRef>
          </c:tx>
          <c:spPr>
            <a:solidFill>
              <a:schemeClr val="accent1"/>
            </a:solidFill>
            <a:ln w="3175">
              <a:solidFill>
                <a:schemeClr val="lt1"/>
              </a:solidFill>
            </a:ln>
            <a:effectLst/>
          </c:spPr>
          <c:invertIfNegative val="0"/>
          <c:dPt>
            <c:idx val="0"/>
            <c:invertIfNegative val="0"/>
            <c:bubble3D val="0"/>
            <c:spPr>
              <a:solidFill>
                <a:schemeClr val="accent1"/>
              </a:solidFill>
              <a:ln w="3175">
                <a:solidFill>
                  <a:schemeClr val="lt1"/>
                </a:solidFill>
              </a:ln>
              <a:effectLst/>
            </c:spPr>
            <c:extLst>
              <c:ext xmlns:c16="http://schemas.microsoft.com/office/drawing/2014/chart" uri="{C3380CC4-5D6E-409C-BE32-E72D297353CC}">
                <c16:uniqueId val="{00000001-0394-47C2-883E-2C037A942B2C}"/>
              </c:ext>
            </c:extLst>
          </c:dPt>
          <c:dPt>
            <c:idx val="1"/>
            <c:invertIfNegative val="0"/>
            <c:bubble3D val="0"/>
            <c:spPr>
              <a:solidFill>
                <a:schemeClr val="accent1"/>
              </a:solidFill>
              <a:ln w="3175">
                <a:solidFill>
                  <a:schemeClr val="lt1"/>
                </a:solidFill>
              </a:ln>
              <a:effectLst/>
            </c:spPr>
            <c:extLst>
              <c:ext xmlns:c16="http://schemas.microsoft.com/office/drawing/2014/chart" uri="{C3380CC4-5D6E-409C-BE32-E72D297353CC}">
                <c16:uniqueId val="{00000003-0394-47C2-883E-2C037A942B2C}"/>
              </c:ext>
            </c:extLst>
          </c:dPt>
          <c:dPt>
            <c:idx val="2"/>
            <c:invertIfNegative val="0"/>
            <c:bubble3D val="0"/>
            <c:spPr>
              <a:solidFill>
                <a:schemeClr val="accent1"/>
              </a:solidFill>
              <a:ln w="3175">
                <a:solidFill>
                  <a:schemeClr val="lt1"/>
                </a:solidFill>
              </a:ln>
              <a:effectLst/>
            </c:spPr>
            <c:extLst>
              <c:ext xmlns:c16="http://schemas.microsoft.com/office/drawing/2014/chart" uri="{C3380CC4-5D6E-409C-BE32-E72D297353CC}">
                <c16:uniqueId val="{00000005-0394-47C2-883E-2C037A942B2C}"/>
              </c:ext>
            </c:extLst>
          </c:dPt>
          <c:dPt>
            <c:idx val="3"/>
            <c:invertIfNegative val="0"/>
            <c:bubble3D val="0"/>
            <c:spPr>
              <a:solidFill>
                <a:schemeClr val="accent1"/>
              </a:solidFill>
              <a:ln w="3175">
                <a:solidFill>
                  <a:schemeClr val="lt1"/>
                </a:solidFill>
              </a:ln>
              <a:effectLst/>
            </c:spPr>
            <c:extLst>
              <c:ext xmlns:c16="http://schemas.microsoft.com/office/drawing/2014/chart" uri="{C3380CC4-5D6E-409C-BE32-E72D297353CC}">
                <c16:uniqueId val="{00000007-0394-47C2-883E-2C037A942B2C}"/>
              </c:ext>
            </c:extLst>
          </c:dPt>
          <c:dPt>
            <c:idx val="4"/>
            <c:invertIfNegative val="0"/>
            <c:bubble3D val="0"/>
            <c:spPr>
              <a:solidFill>
                <a:schemeClr val="accent1"/>
              </a:solidFill>
              <a:ln w="3175">
                <a:solidFill>
                  <a:schemeClr val="lt1"/>
                </a:solidFill>
              </a:ln>
              <a:effectLst/>
            </c:spPr>
            <c:extLst>
              <c:ext xmlns:c16="http://schemas.microsoft.com/office/drawing/2014/chart" uri="{C3380CC4-5D6E-409C-BE32-E72D297353CC}">
                <c16:uniqueId val="{00000009-0394-47C2-883E-2C037A942B2C}"/>
              </c:ext>
            </c:extLst>
          </c:dPt>
          <c:dLbls>
            <c:dLbl>
              <c:idx val="0"/>
              <c:layout>
                <c:manualLayout>
                  <c:x val="0.1107562229254493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94-47C2-883E-2C037A942B2C}"/>
                </c:ext>
              </c:extLst>
            </c:dLbl>
            <c:dLbl>
              <c:idx val="1"/>
              <c:layout>
                <c:manualLayout>
                  <c:x val="0.13798762557687705"/>
                  <c:y val="3.0733301473105327E-3"/>
                </c:manualLayout>
              </c:layout>
              <c:numFmt formatCode="0%" sourceLinked="0"/>
              <c:spPr>
                <a:noFill/>
                <a:ln>
                  <a:noFill/>
                </a:ln>
                <a:effectLst/>
              </c:spPr>
              <c:txPr>
                <a:bodyPr rot="0" spcFirstLastPara="1" vertOverflow="ellipsis" vert="horz" wrap="square" lIns="38100" tIns="19050" rIns="38100" bIns="19050" anchor="ctr" anchorCtr="0">
                  <a:noAutofit/>
                </a:bodyPr>
                <a:lstStyle/>
                <a:p>
                  <a:pPr algn="ctr">
                    <a:defRPr lang="en-US" sz="1100" b="0" i="0" u="none" strike="noStrike" kern="1200" baseline="0">
                      <a:solidFill>
                        <a:srgbClr val="29265B"/>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1981630298587451E-2"/>
                      <c:h val="7.7960447479552941E-2"/>
                    </c:manualLayout>
                  </c15:layout>
                </c:ext>
                <c:ext xmlns:c16="http://schemas.microsoft.com/office/drawing/2014/chart" uri="{C3380CC4-5D6E-409C-BE32-E72D297353CC}">
                  <c16:uniqueId val="{00000003-0394-47C2-883E-2C037A942B2C}"/>
                </c:ext>
              </c:extLst>
            </c:dLbl>
            <c:dLbl>
              <c:idx val="2"/>
              <c:layout>
                <c:manualLayout>
                  <c:x val="0.5399031012082024"/>
                  <c:y val="-5.73765900574179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394-47C2-883E-2C037A942B2C}"/>
                </c:ext>
              </c:extLst>
            </c:dLbl>
            <c:dLbl>
              <c:idx val="3"/>
              <c:layout>
                <c:manualLayout>
                  <c:x val="0.32325617108265126"/>
                  <c:y val="-8.92443112375847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394-47C2-883E-2C037A942B2C}"/>
                </c:ext>
              </c:extLst>
            </c:dLbl>
            <c:dLbl>
              <c:idx val="4"/>
              <c:layout>
                <c:manualLayout>
                  <c:x val="0.18305810345494092"/>
                  <c:y val="-8.92443112375844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394-47C2-883E-2C037A942B2C}"/>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rgbClr val="29265B"/>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Pivot_Subsector!$A$6:$A$11</c:f>
              <c:strCache>
                <c:ptCount val="5"/>
                <c:pt idx="0">
                  <c:v>Compensation and Benefits</c:v>
                </c:pt>
                <c:pt idx="1">
                  <c:v>Performance Management</c:v>
                </c:pt>
                <c:pt idx="2">
                  <c:v>Talent Attraction</c:v>
                </c:pt>
                <c:pt idx="3">
                  <c:v>Talent Development</c:v>
                </c:pt>
                <c:pt idx="4">
                  <c:v>Workforce Management</c:v>
                </c:pt>
              </c:strCache>
            </c:strRef>
          </c:cat>
          <c:val>
            <c:numRef>
              <c:f>Pivot_Subsector!$B$6:$B$11</c:f>
              <c:numCache>
                <c:formatCode>General</c:formatCode>
                <c:ptCount val="5"/>
                <c:pt idx="0">
                  <c:v>7.6923076923076927E-2</c:v>
                </c:pt>
                <c:pt idx="1">
                  <c:v>9.6153846153846159E-2</c:v>
                </c:pt>
                <c:pt idx="2">
                  <c:v>0.44230769230769229</c:v>
                </c:pt>
                <c:pt idx="3">
                  <c:v>0.25</c:v>
                </c:pt>
                <c:pt idx="4">
                  <c:v>0.13461538461538461</c:v>
                </c:pt>
              </c:numCache>
            </c:numRef>
          </c:val>
          <c:extLst>
            <c:ext xmlns:c16="http://schemas.microsoft.com/office/drawing/2014/chart" uri="{C3380CC4-5D6E-409C-BE32-E72D297353CC}">
              <c16:uniqueId val="{0000000A-0394-47C2-883E-2C037A942B2C}"/>
            </c:ext>
          </c:extLst>
        </c:ser>
        <c:dLbls>
          <c:showLegendKey val="0"/>
          <c:showVal val="0"/>
          <c:showCatName val="0"/>
          <c:showSerName val="0"/>
          <c:showPercent val="0"/>
          <c:showBubbleSize val="0"/>
        </c:dLbls>
        <c:gapWidth val="100"/>
        <c:overlap val="100"/>
        <c:axId val="1237489896"/>
        <c:axId val="1237483664"/>
      </c:barChart>
      <c:barChart>
        <c:barDir val="bar"/>
        <c:grouping val="stacked"/>
        <c:varyColors val="0"/>
        <c:ser>
          <c:idx val="1"/>
          <c:order val="1"/>
          <c:tx>
            <c:strRef>
              <c:f>Pivot_Subsector!$C$5</c:f>
              <c:strCache>
                <c:ptCount val="1"/>
                <c:pt idx="0">
                  <c:v>Count of Sector</c:v>
                </c:pt>
              </c:strCache>
            </c:strRef>
          </c:tx>
          <c:spPr>
            <a:solidFill>
              <a:schemeClr val="accent2"/>
            </a:solidFill>
            <a:ln w="19050">
              <a:solidFill>
                <a:schemeClr val="lt1"/>
              </a:solidFill>
            </a:ln>
            <a:effectLst/>
          </c:spPr>
          <c:invertIfNegative val="0"/>
          <c:dPt>
            <c:idx val="0"/>
            <c:invertIfNegative val="0"/>
            <c:bubble3D val="0"/>
            <c:spPr>
              <a:solidFill>
                <a:srgbClr val="AD362F"/>
              </a:solidFill>
              <a:ln w="19050">
                <a:solidFill>
                  <a:schemeClr val="lt1"/>
                </a:solidFill>
              </a:ln>
              <a:effectLst/>
            </c:spPr>
            <c:extLst>
              <c:ext xmlns:c16="http://schemas.microsoft.com/office/drawing/2014/chart" uri="{C3380CC4-5D6E-409C-BE32-E72D297353CC}">
                <c16:uniqueId val="{0000000C-0394-47C2-883E-2C037A942B2C}"/>
              </c:ext>
            </c:extLst>
          </c:dPt>
          <c:dPt>
            <c:idx val="1"/>
            <c:invertIfNegative val="0"/>
            <c:bubble3D val="0"/>
            <c:spPr>
              <a:solidFill>
                <a:srgbClr val="951B81"/>
              </a:solidFill>
              <a:ln w="19050">
                <a:solidFill>
                  <a:schemeClr val="lt1"/>
                </a:solidFill>
              </a:ln>
              <a:effectLst/>
            </c:spPr>
            <c:extLst>
              <c:ext xmlns:c16="http://schemas.microsoft.com/office/drawing/2014/chart" uri="{C3380CC4-5D6E-409C-BE32-E72D297353CC}">
                <c16:uniqueId val="{0000000E-0394-47C2-883E-2C037A942B2C}"/>
              </c:ext>
            </c:extLst>
          </c:dPt>
          <c:dPt>
            <c:idx val="2"/>
            <c:invertIfNegative val="0"/>
            <c:bubble3D val="0"/>
            <c:spPr>
              <a:solidFill>
                <a:srgbClr val="587690"/>
              </a:solidFill>
              <a:ln w="19050">
                <a:solidFill>
                  <a:schemeClr val="lt1"/>
                </a:solidFill>
              </a:ln>
              <a:effectLst/>
            </c:spPr>
            <c:extLst>
              <c:ext xmlns:c16="http://schemas.microsoft.com/office/drawing/2014/chart" uri="{C3380CC4-5D6E-409C-BE32-E72D297353CC}">
                <c16:uniqueId val="{00000010-0394-47C2-883E-2C037A942B2C}"/>
              </c:ext>
            </c:extLst>
          </c:dPt>
          <c:dPt>
            <c:idx val="3"/>
            <c:invertIfNegative val="0"/>
            <c:bubble3D val="0"/>
            <c:spPr>
              <a:solidFill>
                <a:srgbClr val="AB8611"/>
              </a:solidFill>
              <a:ln w="19050">
                <a:solidFill>
                  <a:schemeClr val="lt1"/>
                </a:solidFill>
              </a:ln>
              <a:effectLst/>
            </c:spPr>
            <c:extLst>
              <c:ext xmlns:c16="http://schemas.microsoft.com/office/drawing/2014/chart" uri="{C3380CC4-5D6E-409C-BE32-E72D297353CC}">
                <c16:uniqueId val="{00000012-0394-47C2-883E-2C037A942B2C}"/>
              </c:ext>
            </c:extLst>
          </c:dPt>
          <c:dPt>
            <c:idx val="4"/>
            <c:invertIfNegative val="0"/>
            <c:bubble3D val="0"/>
            <c:spPr>
              <a:solidFill>
                <a:srgbClr val="4B6369"/>
              </a:solidFill>
              <a:ln w="19050">
                <a:solidFill>
                  <a:schemeClr val="lt1"/>
                </a:solidFill>
              </a:ln>
              <a:effectLst/>
            </c:spPr>
            <c:extLst>
              <c:ext xmlns:c16="http://schemas.microsoft.com/office/drawing/2014/chart" uri="{C3380CC4-5D6E-409C-BE32-E72D297353CC}">
                <c16:uniqueId val="{00000014-0394-47C2-883E-2C037A942B2C}"/>
              </c:ext>
            </c:extLst>
          </c:dPt>
          <c:cat>
            <c:strRef>
              <c:f>Pivot_Subsector!$A$6:$A$11</c:f>
              <c:strCache>
                <c:ptCount val="5"/>
                <c:pt idx="0">
                  <c:v>Compensation and Benefits</c:v>
                </c:pt>
                <c:pt idx="1">
                  <c:v>Performance Management</c:v>
                </c:pt>
                <c:pt idx="2">
                  <c:v>Talent Attraction</c:v>
                </c:pt>
                <c:pt idx="3">
                  <c:v>Talent Development</c:v>
                </c:pt>
                <c:pt idx="4">
                  <c:v>Workforce Management</c:v>
                </c:pt>
              </c:strCache>
            </c:strRef>
          </c:cat>
          <c:val>
            <c:numRef>
              <c:f>Pivot_Subsector!$C$6:$C$11</c:f>
              <c:numCache>
                <c:formatCode>General</c:formatCode>
                <c:ptCount val="5"/>
                <c:pt idx="0">
                  <c:v>4</c:v>
                </c:pt>
                <c:pt idx="1">
                  <c:v>5</c:v>
                </c:pt>
                <c:pt idx="2">
                  <c:v>23</c:v>
                </c:pt>
                <c:pt idx="3">
                  <c:v>13</c:v>
                </c:pt>
                <c:pt idx="4">
                  <c:v>7</c:v>
                </c:pt>
              </c:numCache>
            </c:numRef>
          </c:val>
          <c:extLst>
            <c:ext xmlns:c16="http://schemas.microsoft.com/office/drawing/2014/chart" uri="{C3380CC4-5D6E-409C-BE32-E72D297353CC}">
              <c16:uniqueId val="{00000015-0394-47C2-883E-2C037A942B2C}"/>
            </c:ext>
          </c:extLst>
        </c:ser>
        <c:dLbls>
          <c:showLegendKey val="0"/>
          <c:showVal val="0"/>
          <c:showCatName val="0"/>
          <c:showSerName val="0"/>
          <c:showPercent val="0"/>
          <c:showBubbleSize val="0"/>
        </c:dLbls>
        <c:gapWidth val="100"/>
        <c:overlap val="100"/>
        <c:axId val="1242177888"/>
        <c:axId val="1242176904"/>
      </c:barChart>
      <c:valAx>
        <c:axId val="1237483664"/>
        <c:scaling>
          <c:orientation val="minMax"/>
        </c:scaling>
        <c:delete val="1"/>
        <c:axPos val="b"/>
        <c:numFmt formatCode="General" sourceLinked="1"/>
        <c:majorTickMark val="out"/>
        <c:minorTickMark val="none"/>
        <c:tickLblPos val="nextTo"/>
        <c:crossAx val="1237489896"/>
        <c:crosses val="autoZero"/>
        <c:crossBetween val="between"/>
      </c:valAx>
      <c:catAx>
        <c:axId val="1237489896"/>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gn="ctr">
              <a:defRPr lang="en-US" sz="1000" b="0" i="0" u="none" strike="noStrike" kern="1200" baseline="0">
                <a:solidFill>
                  <a:srgbClr val="29265B"/>
                </a:solidFill>
                <a:latin typeface="+mn-lt"/>
                <a:ea typeface="+mn-ea"/>
                <a:cs typeface="Helvetica" panose="020B0604020202020204" pitchFamily="34" charset="0"/>
              </a:defRPr>
            </a:pPr>
            <a:endParaRPr lang="en-US"/>
          </a:p>
        </c:txPr>
        <c:crossAx val="1237483664"/>
        <c:crosses val="autoZero"/>
        <c:auto val="1"/>
        <c:lblAlgn val="ctr"/>
        <c:lblOffset val="100"/>
        <c:noMultiLvlLbl val="0"/>
      </c:catAx>
      <c:valAx>
        <c:axId val="1242176904"/>
        <c:scaling>
          <c:orientation val="minMax"/>
        </c:scaling>
        <c:delete val="0"/>
        <c:axPos val="t"/>
        <c:numFmt formatCode="General" sourceLinked="1"/>
        <c:majorTickMark val="out"/>
        <c:minorTickMark val="none"/>
        <c:tickLblPos val="nextTo"/>
        <c:spPr>
          <a:solidFill>
            <a:srgbClr val="DFD5DD"/>
          </a:solidFill>
          <a:ln>
            <a:noFill/>
          </a:ln>
          <a:effectLst/>
        </c:spPr>
        <c:txPr>
          <a:bodyPr rot="-60000000" spcFirstLastPara="1" vertOverflow="ellipsis" vert="horz" wrap="square" anchor="ctr" anchorCtr="1"/>
          <a:lstStyle/>
          <a:p>
            <a:pPr>
              <a:defRPr sz="900" b="0" i="0" u="none" strike="noStrike" kern="1200" baseline="0">
                <a:solidFill>
                  <a:srgbClr val="DFD5DD"/>
                </a:solidFill>
                <a:latin typeface="+mn-lt"/>
                <a:ea typeface="+mn-ea"/>
                <a:cs typeface="+mn-cs"/>
              </a:defRPr>
            </a:pPr>
            <a:endParaRPr lang="en-US"/>
          </a:p>
        </c:txPr>
        <c:crossAx val="1242177888"/>
        <c:crosses val="max"/>
        <c:crossBetween val="between"/>
      </c:valAx>
      <c:catAx>
        <c:axId val="1242177888"/>
        <c:scaling>
          <c:orientation val="minMax"/>
        </c:scaling>
        <c:delete val="1"/>
        <c:axPos val="l"/>
        <c:numFmt formatCode="General" sourceLinked="1"/>
        <c:majorTickMark val="out"/>
        <c:minorTickMark val="none"/>
        <c:tickLblPos val="nextTo"/>
        <c:crossAx val="124217690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175" cap="flat" cmpd="sng" algn="ctr">
      <a:no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372436942820313E-2"/>
          <c:y val="0.11457720438478182"/>
          <c:w val="0.90710272391784907"/>
          <c:h val="0.68994667626177453"/>
        </c:manualLayout>
      </c:layout>
      <c:scatterChart>
        <c:scatterStyle val="lineMarker"/>
        <c:varyColors val="0"/>
        <c:ser>
          <c:idx val="0"/>
          <c:order val="0"/>
          <c:tx>
            <c:strRef>
              <c:f>'Chart-3'!$D$7</c:f>
              <c:strCache>
                <c:ptCount val="1"/>
                <c:pt idx="0">
                  <c:v>ADP</c:v>
                </c:pt>
              </c:strCache>
            </c:strRef>
          </c:tx>
          <c:spPr>
            <a:ln w="28575">
              <a:noFill/>
            </a:ln>
          </c:spPr>
          <c:marker>
            <c:symbol val="circle"/>
            <c:size val="7"/>
            <c:spPr>
              <a:solidFill>
                <a:schemeClr val="tx2"/>
              </a:solidFill>
              <a:ln>
                <a:noFill/>
              </a:ln>
            </c:spPr>
          </c:marker>
          <c:xVal>
            <c:numRef>
              <c:f>'Chart-3'!$E$7</c:f>
              <c:numCache>
                <c:formatCode>0.0%</c:formatCode>
                <c:ptCount val="1"/>
                <c:pt idx="0">
                  <c:v>9.4584882775534299E-2</c:v>
                </c:pt>
              </c:numCache>
            </c:numRef>
          </c:xVal>
          <c:yVal>
            <c:numRef>
              <c:f>'Chart-3'!$F$7</c:f>
              <c:numCache>
                <c:formatCode>0.0\x</c:formatCode>
                <c:ptCount val="1"/>
                <c:pt idx="0">
                  <c:v>5.2048293124210678</c:v>
                </c:pt>
              </c:numCache>
            </c:numRef>
          </c:yVal>
          <c:smooth val="0"/>
          <c:extLst>
            <c:ext xmlns:c16="http://schemas.microsoft.com/office/drawing/2014/chart" uri="{C3380CC4-5D6E-409C-BE32-E72D297353CC}">
              <c16:uniqueId val="{00000001-42A8-45D6-92A7-A8047BED93F8}"/>
            </c:ext>
          </c:extLst>
        </c:ser>
        <c:ser>
          <c:idx val="1"/>
          <c:order val="1"/>
          <c:tx>
            <c:strRef>
              <c:f>'Chart-3'!$D$8</c:f>
              <c:strCache>
                <c:ptCount val="1"/>
                <c:pt idx="0">
                  <c:v>Paychex</c:v>
                </c:pt>
              </c:strCache>
            </c:strRef>
          </c:tx>
          <c:spPr>
            <a:ln w="28575">
              <a:noFill/>
            </a:ln>
          </c:spPr>
          <c:marker>
            <c:symbol val="circle"/>
            <c:size val="7"/>
            <c:spPr>
              <a:solidFill>
                <a:schemeClr val="tx2"/>
              </a:solidFill>
              <a:ln>
                <a:noFill/>
              </a:ln>
            </c:spPr>
          </c:marker>
          <c:xVal>
            <c:numRef>
              <c:f>'Chart-3'!$E$8</c:f>
              <c:numCache>
                <c:formatCode>0.0%</c:formatCode>
                <c:ptCount val="1"/>
                <c:pt idx="0">
                  <c:v>7.6118784829889249E-2</c:v>
                </c:pt>
              </c:numCache>
            </c:numRef>
          </c:xVal>
          <c:yVal>
            <c:numRef>
              <c:f>'Chart-3'!$F$8</c:f>
              <c:numCache>
                <c:formatCode>0.0\x</c:formatCode>
                <c:ptCount val="1"/>
                <c:pt idx="0">
                  <c:v>8.4375278244400906</c:v>
                </c:pt>
              </c:numCache>
            </c:numRef>
          </c:yVal>
          <c:smooth val="0"/>
          <c:extLst>
            <c:ext xmlns:c16="http://schemas.microsoft.com/office/drawing/2014/chart" uri="{C3380CC4-5D6E-409C-BE32-E72D297353CC}">
              <c16:uniqueId val="{00000003-42A8-45D6-92A7-A8047BED93F8}"/>
            </c:ext>
          </c:extLst>
        </c:ser>
        <c:ser>
          <c:idx val="3"/>
          <c:order val="2"/>
          <c:tx>
            <c:strRef>
              <c:f>'Chart-3'!$D$10</c:f>
              <c:strCache>
                <c:ptCount val="1"/>
                <c:pt idx="0">
                  <c:v>Paycom</c:v>
                </c:pt>
              </c:strCache>
            </c:strRef>
          </c:tx>
          <c:spPr>
            <a:ln w="28575">
              <a:noFill/>
            </a:ln>
          </c:spPr>
          <c:marker>
            <c:symbol val="circle"/>
            <c:size val="7"/>
            <c:spPr>
              <a:solidFill>
                <a:schemeClr val="tx2"/>
              </a:solidFill>
              <a:ln>
                <a:noFill/>
              </a:ln>
            </c:spPr>
          </c:marker>
          <c:xVal>
            <c:numRef>
              <c:f>'Chart-3'!$E$10</c:f>
              <c:numCache>
                <c:formatCode>0.0%</c:formatCode>
                <c:ptCount val="1"/>
                <c:pt idx="0">
                  <c:v>0.26412379064805758</c:v>
                </c:pt>
              </c:numCache>
            </c:numRef>
          </c:xVal>
          <c:yVal>
            <c:numRef>
              <c:f>'Chart-3'!$F$10</c:f>
              <c:numCache>
                <c:formatCode>0.0\x</c:formatCode>
                <c:ptCount val="1"/>
                <c:pt idx="0">
                  <c:v>12.486155197468666</c:v>
                </c:pt>
              </c:numCache>
            </c:numRef>
          </c:yVal>
          <c:smooth val="0"/>
          <c:extLst>
            <c:ext xmlns:c16="http://schemas.microsoft.com/office/drawing/2014/chart" uri="{C3380CC4-5D6E-409C-BE32-E72D297353CC}">
              <c16:uniqueId val="{00000005-42A8-45D6-92A7-A8047BED93F8}"/>
            </c:ext>
          </c:extLst>
        </c:ser>
        <c:ser>
          <c:idx val="4"/>
          <c:order val="3"/>
          <c:tx>
            <c:strRef>
              <c:f>'Chart-3'!$D$11</c:f>
              <c:strCache>
                <c:ptCount val="1"/>
                <c:pt idx="0">
                  <c:v>Paylocity</c:v>
                </c:pt>
              </c:strCache>
            </c:strRef>
          </c:tx>
          <c:spPr>
            <a:ln w="28575">
              <a:noFill/>
            </a:ln>
          </c:spPr>
          <c:marker>
            <c:symbol val="circle"/>
            <c:size val="7"/>
            <c:spPr>
              <a:solidFill>
                <a:schemeClr val="tx2"/>
              </a:solidFill>
              <a:ln>
                <a:noFill/>
              </a:ln>
            </c:spPr>
          </c:marker>
          <c:xVal>
            <c:numRef>
              <c:f>'Chart-3'!$E$11</c:f>
              <c:numCache>
                <c:formatCode>0.0%</c:formatCode>
                <c:ptCount val="1"/>
                <c:pt idx="0">
                  <c:v>0.32425620686345952</c:v>
                </c:pt>
              </c:numCache>
            </c:numRef>
          </c:xVal>
          <c:yVal>
            <c:numRef>
              <c:f>'Chart-3'!$F$11</c:f>
              <c:numCache>
                <c:formatCode>0.0\x</c:formatCode>
                <c:ptCount val="1"/>
                <c:pt idx="0">
                  <c:v>10.106079398252005</c:v>
                </c:pt>
              </c:numCache>
            </c:numRef>
          </c:yVal>
          <c:smooth val="0"/>
          <c:extLst>
            <c:ext xmlns:c16="http://schemas.microsoft.com/office/drawing/2014/chart" uri="{C3380CC4-5D6E-409C-BE32-E72D297353CC}">
              <c16:uniqueId val="{00000007-42A8-45D6-92A7-A8047BED93F8}"/>
            </c:ext>
          </c:extLst>
        </c:ser>
        <c:ser>
          <c:idx val="5"/>
          <c:order val="4"/>
          <c:tx>
            <c:strRef>
              <c:f>'Chart-8'!#REF!</c:f>
              <c:strCache>
                <c:ptCount val="1"/>
                <c:pt idx="0">
                  <c:v>#REF!</c:v>
                </c:pt>
              </c:strCache>
            </c:strRef>
          </c:tx>
          <c:spPr>
            <a:ln w="28575">
              <a:noFill/>
            </a:ln>
          </c:spPr>
          <c:marker>
            <c:symbol val="circle"/>
            <c:size val="7"/>
            <c:spPr>
              <a:solidFill>
                <a:srgbClr val="F9B149"/>
              </a:solidFill>
              <a:ln>
                <a:noFill/>
              </a:ln>
            </c:spPr>
          </c:marker>
          <c:dLbls>
            <c:dLbl>
              <c:idx val="0"/>
              <c:layout>
                <c:manualLayout>
                  <c:x val="-2.5172306888994612E-2"/>
                  <c:y val="-5.522906017259894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42A8-45D6-92A7-A8047BED93F8}"/>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'Chart-8'!#REF!</c:f>
            </c:numRef>
          </c:xVal>
          <c:yVal>
            <c:numRef>
              <c:f>'Chart-8'!#REF!</c:f>
              <c:numCache>
                <c:formatCode>General</c:formatCode>
                <c:ptCount val="1"/>
                <c:pt idx="0">
                  <c:v>1</c:v>
                </c:pt>
              </c:numCache>
            </c:numRef>
          </c:yVal>
          <c:smooth val="0"/>
          <c:extLst>
            <c:ext xmlns:c16="http://schemas.microsoft.com/office/drawing/2014/chart" uri="{C3380CC4-5D6E-409C-BE32-E72D297353CC}">
              <c16:uniqueId val="{00000009-42A8-45D6-92A7-A8047BED93F8}"/>
            </c:ext>
          </c:extLst>
        </c:ser>
        <c:ser>
          <c:idx val="6"/>
          <c:order val="5"/>
          <c:tx>
            <c:strRef>
              <c:f>'Chart-3'!$D$12</c:f>
              <c:strCache>
                <c:ptCount val="1"/>
                <c:pt idx="0">
                  <c:v>Ceridian HCM</c:v>
                </c:pt>
              </c:strCache>
            </c:strRef>
          </c:tx>
          <c:spPr>
            <a:ln w="28575">
              <a:noFill/>
            </a:ln>
          </c:spPr>
          <c:marker>
            <c:symbol val="circle"/>
            <c:size val="7"/>
            <c:spPr>
              <a:solidFill>
                <a:schemeClr val="tx2"/>
              </a:solidFill>
              <a:ln>
                <a:noFill/>
              </a:ln>
            </c:spPr>
          </c:marker>
          <c:xVal>
            <c:numRef>
              <c:f>'Chart-3'!$E$12</c:f>
              <c:numCache>
                <c:formatCode>0.0%</c:formatCode>
                <c:ptCount val="1"/>
                <c:pt idx="0">
                  <c:v>0.18878148799062683</c:v>
                </c:pt>
              </c:numCache>
            </c:numRef>
          </c:xVal>
          <c:yVal>
            <c:numRef>
              <c:f>'Chart-3'!$F$12</c:f>
              <c:numCache>
                <c:formatCode>0.0\x</c:formatCode>
                <c:ptCount val="1"/>
                <c:pt idx="0">
                  <c:v>6.5682876267915065</c:v>
                </c:pt>
              </c:numCache>
            </c:numRef>
          </c:yVal>
          <c:smooth val="0"/>
          <c:extLst>
            <c:ext xmlns:c16="http://schemas.microsoft.com/office/drawing/2014/chart" uri="{C3380CC4-5D6E-409C-BE32-E72D297353CC}">
              <c16:uniqueId val="{0000000B-42A8-45D6-92A7-A8047BED93F8}"/>
            </c:ext>
          </c:extLst>
        </c:ser>
        <c:ser>
          <c:idx val="7"/>
          <c:order val="6"/>
          <c:tx>
            <c:strRef>
              <c:f>'Chart-3'!$D$13</c:f>
              <c:strCache>
                <c:ptCount val="1"/>
                <c:pt idx="0">
                  <c:v>Healthequity</c:v>
                </c:pt>
              </c:strCache>
            </c:strRef>
          </c:tx>
          <c:spPr>
            <a:ln w="28575">
              <a:noFill/>
            </a:ln>
          </c:spPr>
          <c:marker>
            <c:symbol val="circle"/>
            <c:size val="7"/>
            <c:spPr>
              <a:solidFill>
                <a:schemeClr val="tx2"/>
              </a:solidFill>
              <a:ln>
                <a:noFill/>
              </a:ln>
            </c:spPr>
          </c:marker>
          <c:xVal>
            <c:numRef>
              <c:f>'Chart-3'!$E$13</c:f>
              <c:numCache>
                <c:formatCode>0.0%</c:formatCode>
                <c:ptCount val="1"/>
                <c:pt idx="0">
                  <c:v>9.870386329630576E-2</c:v>
                </c:pt>
              </c:numCache>
            </c:numRef>
          </c:xVal>
          <c:yVal>
            <c:numRef>
              <c:f>'Chart-3'!$F$13</c:f>
              <c:numCache>
                <c:formatCode>0.0\x</c:formatCode>
                <c:ptCount val="1"/>
                <c:pt idx="0">
                  <c:v>7.2267737982769287</c:v>
                </c:pt>
              </c:numCache>
            </c:numRef>
          </c:yVal>
          <c:smooth val="0"/>
          <c:extLst>
            <c:ext xmlns:c16="http://schemas.microsoft.com/office/drawing/2014/chart" uri="{C3380CC4-5D6E-409C-BE32-E72D297353CC}">
              <c16:uniqueId val="{0000000D-42A8-45D6-92A7-A8047BED93F8}"/>
            </c:ext>
          </c:extLst>
        </c:ser>
        <c:ser>
          <c:idx val="8"/>
          <c:order val="7"/>
          <c:tx>
            <c:strRef>
              <c:f>'Chart-3'!$D$14</c:f>
              <c:strCache>
                <c:ptCount val="1"/>
                <c:pt idx="0">
                  <c:v>SEEK Ltd</c:v>
                </c:pt>
              </c:strCache>
            </c:strRef>
          </c:tx>
          <c:spPr>
            <a:ln w="28575">
              <a:noFill/>
            </a:ln>
          </c:spPr>
          <c:marker>
            <c:symbol val="circle"/>
            <c:size val="7"/>
            <c:spPr>
              <a:solidFill>
                <a:schemeClr val="tx2"/>
              </a:solidFill>
              <a:ln>
                <a:noFill/>
              </a:ln>
            </c:spPr>
          </c:marker>
          <c:xVal>
            <c:numRef>
              <c:f>'Chart-3'!$E$14</c:f>
              <c:numCache>
                <c:formatCode>0.0%</c:formatCode>
                <c:ptCount val="1"/>
                <c:pt idx="0">
                  <c:v>0.31301755326630126</c:v>
                </c:pt>
              </c:numCache>
            </c:numRef>
          </c:xVal>
          <c:yVal>
            <c:numRef>
              <c:f>'Chart-3'!$F$14</c:f>
              <c:numCache>
                <c:formatCode>0.0\x</c:formatCode>
                <c:ptCount val="1"/>
                <c:pt idx="0">
                  <c:v>7.5070225749671629</c:v>
                </c:pt>
              </c:numCache>
            </c:numRef>
          </c:yVal>
          <c:smooth val="0"/>
          <c:extLst>
            <c:ext xmlns:c16="http://schemas.microsoft.com/office/drawing/2014/chart" uri="{C3380CC4-5D6E-409C-BE32-E72D297353CC}">
              <c16:uniqueId val="{0000000F-42A8-45D6-92A7-A8047BED93F8}"/>
            </c:ext>
          </c:extLst>
        </c:ser>
        <c:ser>
          <c:idx val="9"/>
          <c:order val="8"/>
          <c:tx>
            <c:strRef>
              <c:f>'Chart-3'!$D$15</c:f>
              <c:strCache>
                <c:ptCount val="1"/>
                <c:pt idx="0">
                  <c:v>Trinet</c:v>
                </c:pt>
              </c:strCache>
            </c:strRef>
          </c:tx>
          <c:spPr>
            <a:ln w="28575">
              <a:noFill/>
            </a:ln>
          </c:spPr>
          <c:marker>
            <c:symbol val="circle"/>
            <c:size val="7"/>
            <c:spPr>
              <a:solidFill>
                <a:schemeClr val="tx2"/>
              </a:solidFill>
              <a:ln>
                <a:noFill/>
              </a:ln>
            </c:spPr>
          </c:marker>
          <c:dLbls>
            <c:dLbl>
              <c:idx val="0"/>
              <c:layout>
                <c:manualLayout>
                  <c:x val="-4.4500298989556583E-2"/>
                  <c:y val="-3.124141544115250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42A8-45D6-92A7-A8047BED93F8}"/>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'Chart-3'!$E$15</c:f>
              <c:numCache>
                <c:formatCode>0.0%</c:formatCode>
                <c:ptCount val="1"/>
                <c:pt idx="0">
                  <c:v>-0.72753303964757743</c:v>
                </c:pt>
              </c:numCache>
            </c:numRef>
          </c:xVal>
          <c:yVal>
            <c:numRef>
              <c:f>'Chart-3'!$F$15</c:f>
              <c:numCache>
                <c:formatCode>0.0\x</c:formatCode>
                <c:ptCount val="1"/>
                <c:pt idx="0">
                  <c:v>3.7449509296685526</c:v>
                </c:pt>
              </c:numCache>
            </c:numRef>
          </c:yVal>
          <c:smooth val="0"/>
          <c:extLst>
            <c:ext xmlns:c16="http://schemas.microsoft.com/office/drawing/2014/chart" uri="{C3380CC4-5D6E-409C-BE32-E72D297353CC}">
              <c16:uniqueId val="{00000011-42A8-45D6-92A7-A8047BED93F8}"/>
            </c:ext>
          </c:extLst>
        </c:ser>
        <c:ser>
          <c:idx val="10"/>
          <c:order val="9"/>
          <c:tx>
            <c:strRef>
              <c:f>'Chart-3'!$D$16</c:f>
              <c:strCache>
                <c:ptCount val="1"/>
                <c:pt idx="0">
                  <c:v>Insperity</c:v>
                </c:pt>
              </c:strCache>
            </c:strRef>
          </c:tx>
          <c:spPr>
            <a:ln w="28575">
              <a:noFill/>
            </a:ln>
          </c:spPr>
          <c:marker>
            <c:symbol val="circle"/>
            <c:size val="7"/>
            <c:spPr>
              <a:solidFill>
                <a:schemeClr val="tx2"/>
              </a:solidFill>
              <a:ln>
                <a:noFill/>
              </a:ln>
            </c:spPr>
          </c:marker>
          <c:xVal>
            <c:numRef>
              <c:f>'Chart-3'!$E$16</c:f>
              <c:numCache>
                <c:formatCode>0.0%</c:formatCode>
                <c:ptCount val="1"/>
                <c:pt idx="0">
                  <c:v>0.18960722451121756</c:v>
                </c:pt>
              </c:numCache>
            </c:numRef>
          </c:xVal>
          <c:yVal>
            <c:numRef>
              <c:f>'Chart-3'!$F$16</c:f>
              <c:numCache>
                <c:formatCode>0.0\x</c:formatCode>
                <c:ptCount val="1"/>
                <c:pt idx="0">
                  <c:v>0.62026369168357032</c:v>
                </c:pt>
              </c:numCache>
            </c:numRef>
          </c:yVal>
          <c:smooth val="0"/>
          <c:extLst>
            <c:ext xmlns:c16="http://schemas.microsoft.com/office/drawing/2014/chart" uri="{C3380CC4-5D6E-409C-BE32-E72D297353CC}">
              <c16:uniqueId val="{00000013-42A8-45D6-92A7-A8047BED93F8}"/>
            </c:ext>
          </c:extLst>
        </c:ser>
        <c:ser>
          <c:idx val="11"/>
          <c:order val="10"/>
          <c:tx>
            <c:strRef>
              <c:f>'Chart-3'!$D$17</c:f>
              <c:strCache>
                <c:ptCount val="1"/>
                <c:pt idx="0">
                  <c:v>Upwork</c:v>
                </c:pt>
              </c:strCache>
            </c:strRef>
          </c:tx>
          <c:spPr>
            <a:ln w="28575">
              <a:noFill/>
            </a:ln>
          </c:spPr>
          <c:marker>
            <c:symbol val="circle"/>
            <c:size val="7"/>
            <c:spPr>
              <a:solidFill>
                <a:schemeClr val="tx2"/>
              </a:solidFill>
              <a:ln>
                <a:noFill/>
              </a:ln>
            </c:spPr>
          </c:marker>
          <c:xVal>
            <c:numRef>
              <c:f>'Chart-3'!$E$17</c:f>
              <c:numCache>
                <c:formatCode>0.0%</c:formatCode>
                <c:ptCount val="1"/>
                <c:pt idx="0">
                  <c:v>0.19549440430233295</c:v>
                </c:pt>
              </c:numCache>
            </c:numRef>
          </c:xVal>
          <c:yVal>
            <c:numRef>
              <c:f>'Chart-3'!$F$17</c:f>
              <c:numCache>
                <c:formatCode>0.0\x</c:formatCode>
                <c:ptCount val="1"/>
                <c:pt idx="0">
                  <c:v>4.2934983222174354</c:v>
                </c:pt>
              </c:numCache>
            </c:numRef>
          </c:yVal>
          <c:smooth val="0"/>
          <c:extLst>
            <c:ext xmlns:c16="http://schemas.microsoft.com/office/drawing/2014/chart" uri="{C3380CC4-5D6E-409C-BE32-E72D297353CC}">
              <c16:uniqueId val="{00000015-42A8-45D6-92A7-A8047BED93F8}"/>
            </c:ext>
          </c:extLst>
        </c:ser>
        <c:ser>
          <c:idx val="12"/>
          <c:order val="11"/>
          <c:tx>
            <c:strRef>
              <c:f>'Chart-3'!$D$18</c:f>
              <c:strCache>
                <c:ptCount val="1"/>
                <c:pt idx="0">
                  <c:v>Fiverr</c:v>
                </c:pt>
              </c:strCache>
            </c:strRef>
          </c:tx>
          <c:spPr>
            <a:ln w="28575">
              <a:noFill/>
            </a:ln>
          </c:spPr>
          <c:marker>
            <c:symbol val="circle"/>
            <c:size val="7"/>
            <c:spPr>
              <a:solidFill>
                <a:schemeClr val="tx2"/>
              </a:solidFill>
              <a:ln>
                <a:noFill/>
              </a:ln>
            </c:spPr>
          </c:marker>
          <c:xVal>
            <c:numRef>
              <c:f>'Chart-3'!$E$18</c:f>
              <c:numCache>
                <c:formatCode>0.0%</c:formatCode>
                <c:ptCount val="1"/>
                <c:pt idx="0">
                  <c:v>0.19337369230872584</c:v>
                </c:pt>
              </c:numCache>
            </c:numRef>
          </c:xVal>
          <c:yVal>
            <c:numRef>
              <c:f>'Chart-3'!$F$18</c:f>
              <c:numCache>
                <c:formatCode>0.0\x</c:formatCode>
                <c:ptCount val="1"/>
                <c:pt idx="0">
                  <c:v>2.8818730258824061</c:v>
                </c:pt>
              </c:numCache>
            </c:numRef>
          </c:yVal>
          <c:smooth val="0"/>
          <c:extLst>
            <c:ext xmlns:c16="http://schemas.microsoft.com/office/drawing/2014/chart" uri="{C3380CC4-5D6E-409C-BE32-E72D297353CC}">
              <c16:uniqueId val="{00000017-42A8-45D6-92A7-A8047BED93F8}"/>
            </c:ext>
          </c:extLst>
        </c:ser>
        <c:ser>
          <c:idx val="13"/>
          <c:order val="12"/>
          <c:tx>
            <c:strRef>
              <c:f>'Chart-3'!$D$19</c:f>
              <c:strCache>
                <c:ptCount val="1"/>
                <c:pt idx="0">
                  <c:v>GB Grp</c:v>
                </c:pt>
              </c:strCache>
            </c:strRef>
          </c:tx>
          <c:spPr>
            <a:ln w="28575">
              <a:noFill/>
            </a:ln>
          </c:spPr>
          <c:marker>
            <c:symbol val="circle"/>
            <c:size val="7"/>
            <c:spPr>
              <a:solidFill>
                <a:schemeClr val="tx2"/>
              </a:solidFill>
              <a:ln>
                <a:noFill/>
              </a:ln>
            </c:spPr>
          </c:marker>
          <c:xVal>
            <c:numRef>
              <c:f>'Chart-3'!$E$19</c:f>
              <c:numCache>
                <c:formatCode>0.0%</c:formatCode>
                <c:ptCount val="1"/>
                <c:pt idx="0">
                  <c:v>9.5606701695706051E-2</c:v>
                </c:pt>
              </c:numCache>
            </c:numRef>
          </c:xVal>
          <c:yVal>
            <c:numRef>
              <c:f>'Chart-3'!$F$19</c:f>
              <c:numCache>
                <c:formatCode>0.0\x</c:formatCode>
                <c:ptCount val="1"/>
                <c:pt idx="0">
                  <c:v>3.84340412034912</c:v>
                </c:pt>
              </c:numCache>
            </c:numRef>
          </c:yVal>
          <c:smooth val="0"/>
          <c:extLst>
            <c:ext xmlns:c16="http://schemas.microsoft.com/office/drawing/2014/chart" uri="{C3380CC4-5D6E-409C-BE32-E72D297353CC}">
              <c16:uniqueId val="{00000019-42A8-45D6-92A7-A8047BED93F8}"/>
            </c:ext>
          </c:extLst>
        </c:ser>
        <c:ser>
          <c:idx val="14"/>
          <c:order val="13"/>
          <c:tx>
            <c:strRef>
              <c:f>'Chart-3'!$D$20</c:f>
              <c:strCache>
                <c:ptCount val="1"/>
                <c:pt idx="0">
                  <c:v>Learning Tech</c:v>
                </c:pt>
              </c:strCache>
            </c:strRef>
          </c:tx>
          <c:spPr>
            <a:ln w="28575">
              <a:noFill/>
            </a:ln>
          </c:spPr>
          <c:marker>
            <c:symbol val="circle"/>
            <c:size val="7"/>
            <c:spPr>
              <a:solidFill>
                <a:schemeClr val="tx2"/>
              </a:solidFill>
              <a:ln>
                <a:noFill/>
              </a:ln>
            </c:spPr>
          </c:marker>
          <c:dLbls>
            <c:dLbl>
              <c:idx val="0"/>
              <c:layout>
                <c:manualLayout>
                  <c:x val="-2.4765909226456741E-2"/>
                  <c:y val="-3.536572851348359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42A8-45D6-92A7-A8047BED93F8}"/>
                </c:ext>
              </c:extLst>
            </c:dLbl>
            <c:spPr>
              <a:noFill/>
              <a:ln w="25400">
                <a:noFill/>
              </a:ln>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'Chart-3'!$E$20</c:f>
              <c:numCache>
                <c:formatCode>0.0%</c:formatCode>
                <c:ptCount val="1"/>
                <c:pt idx="0">
                  <c:v>0.86023959778603287</c:v>
                </c:pt>
              </c:numCache>
            </c:numRef>
          </c:xVal>
          <c:yVal>
            <c:numRef>
              <c:f>'Chart-3'!$F$20</c:f>
              <c:numCache>
                <c:formatCode>0.0\x</c:formatCode>
                <c:ptCount val="1"/>
                <c:pt idx="0">
                  <c:v>1.9631011693906555</c:v>
                </c:pt>
              </c:numCache>
            </c:numRef>
          </c:yVal>
          <c:smooth val="0"/>
          <c:extLst>
            <c:ext xmlns:c16="http://schemas.microsoft.com/office/drawing/2014/chart" uri="{C3380CC4-5D6E-409C-BE32-E72D297353CC}">
              <c16:uniqueId val="{0000001B-42A8-45D6-92A7-A8047BED93F8}"/>
            </c:ext>
          </c:extLst>
        </c:ser>
        <c:ser>
          <c:idx val="15"/>
          <c:order val="14"/>
          <c:tx>
            <c:strRef>
              <c:f>'Chart-3'!$D$21</c:f>
              <c:strCache>
                <c:ptCount val="1"/>
                <c:pt idx="0">
                  <c:v>Atoss</c:v>
                </c:pt>
              </c:strCache>
            </c:strRef>
          </c:tx>
          <c:spPr>
            <a:ln w="28575">
              <a:noFill/>
            </a:ln>
          </c:spPr>
          <c:marker>
            <c:symbol val="circle"/>
            <c:size val="7"/>
            <c:spPr>
              <a:solidFill>
                <a:schemeClr val="tx2"/>
              </a:solidFill>
              <a:ln>
                <a:noFill/>
              </a:ln>
            </c:spPr>
          </c:marker>
          <c:xVal>
            <c:numRef>
              <c:f>'Chart-3'!$E$21</c:f>
              <c:numCache>
                <c:formatCode>0.0%</c:formatCode>
                <c:ptCount val="1"/>
                <c:pt idx="0">
                  <c:v>1.1646512535396393E-2</c:v>
                </c:pt>
              </c:numCache>
            </c:numRef>
          </c:xVal>
          <c:yVal>
            <c:numRef>
              <c:f>'Chart-3'!$F$21</c:f>
              <c:numCache>
                <c:formatCode>0.0\x</c:formatCode>
                <c:ptCount val="1"/>
                <c:pt idx="0">
                  <c:v>8.2043130067846768</c:v>
                </c:pt>
              </c:numCache>
            </c:numRef>
          </c:yVal>
          <c:smooth val="0"/>
          <c:extLst>
            <c:ext xmlns:c16="http://schemas.microsoft.com/office/drawing/2014/chart" uri="{C3380CC4-5D6E-409C-BE32-E72D297353CC}">
              <c16:uniqueId val="{0000001D-42A8-45D6-92A7-A8047BED93F8}"/>
            </c:ext>
          </c:extLst>
        </c:ser>
        <c:ser>
          <c:idx val="16"/>
          <c:order val="15"/>
          <c:tx>
            <c:strRef>
              <c:f>'Chart-3'!$D$22</c:f>
              <c:strCache>
                <c:ptCount val="1"/>
                <c:pt idx="0">
                  <c:v>Benefitfocus</c:v>
                </c:pt>
              </c:strCache>
            </c:strRef>
          </c:tx>
          <c:spPr>
            <a:ln w="28575">
              <a:noFill/>
            </a:ln>
          </c:spPr>
          <c:marker>
            <c:symbol val="circle"/>
            <c:size val="7"/>
            <c:spPr>
              <a:solidFill>
                <a:schemeClr val="tx2"/>
              </a:solidFill>
              <a:ln>
                <a:noFill/>
              </a:ln>
            </c:spPr>
          </c:marker>
          <c:xVal>
            <c:numRef>
              <c:f>'Chart-3'!$E$22</c:f>
              <c:numCache>
                <c:formatCode>0.0%</c:formatCode>
                <c:ptCount val="1"/>
                <c:pt idx="0">
                  <c:v>-3.3626381144596797E-2</c:v>
                </c:pt>
              </c:numCache>
            </c:numRef>
          </c:xVal>
          <c:yVal>
            <c:numRef>
              <c:f>'Chart-3'!$F$22</c:f>
              <c:numCache>
                <c:formatCode>0.0\x</c:formatCode>
                <c:ptCount val="1"/>
                <c:pt idx="0">
                  <c:v>1.5200133726647</c:v>
                </c:pt>
              </c:numCache>
            </c:numRef>
          </c:yVal>
          <c:smooth val="0"/>
          <c:extLst>
            <c:ext xmlns:c16="http://schemas.microsoft.com/office/drawing/2014/chart" uri="{C3380CC4-5D6E-409C-BE32-E72D297353CC}">
              <c16:uniqueId val="{0000001F-42A8-45D6-92A7-A8047BED93F8}"/>
            </c:ext>
          </c:extLst>
        </c:ser>
        <c:ser>
          <c:idx val="17"/>
          <c:order val="16"/>
          <c:tx>
            <c:strRef>
              <c:f>'Chart-3'!$D$23</c:f>
              <c:strCache>
                <c:ptCount val="1"/>
                <c:pt idx="0">
                  <c:v>DHI Group</c:v>
                </c:pt>
              </c:strCache>
            </c:strRef>
          </c:tx>
          <c:spPr>
            <a:ln w="28575">
              <a:noFill/>
            </a:ln>
          </c:spPr>
          <c:marker>
            <c:symbol val="circle"/>
            <c:size val="7"/>
            <c:spPr>
              <a:solidFill>
                <a:schemeClr val="tx2"/>
              </a:solidFill>
              <a:ln>
                <a:noFill/>
              </a:ln>
            </c:spPr>
          </c:marker>
          <c:xVal>
            <c:numRef>
              <c:f>'Chart-3'!$E$23</c:f>
              <c:numCache>
                <c:formatCode>0.0%</c:formatCode>
                <c:ptCount val="1"/>
                <c:pt idx="0">
                  <c:v>0.20931085961151918</c:v>
                </c:pt>
              </c:numCache>
            </c:numRef>
          </c:xVal>
          <c:yVal>
            <c:numRef>
              <c:f>'Chart-3'!$F$23</c:f>
              <c:numCache>
                <c:formatCode>0.0\x</c:formatCode>
                <c:ptCount val="1"/>
                <c:pt idx="0">
                  <c:v>1.833183448275862</c:v>
                </c:pt>
              </c:numCache>
            </c:numRef>
          </c:yVal>
          <c:smooth val="0"/>
          <c:extLst>
            <c:ext xmlns:c16="http://schemas.microsoft.com/office/drawing/2014/chart" uri="{C3380CC4-5D6E-409C-BE32-E72D297353CC}">
              <c16:uniqueId val="{00000021-42A8-45D6-92A7-A8047BED93F8}"/>
            </c:ext>
          </c:extLst>
        </c:ser>
        <c:ser>
          <c:idx val="18"/>
          <c:order val="17"/>
          <c:tx>
            <c:strRef>
              <c:f>'Chart-8'!#REF!</c:f>
              <c:strCache>
                <c:ptCount val="1"/>
                <c:pt idx="0">
                  <c:v>#REF!</c:v>
                </c:pt>
              </c:strCache>
            </c:strRef>
          </c:tx>
          <c:spPr>
            <a:ln w="28575">
              <a:noFill/>
            </a:ln>
          </c:spPr>
          <c:marker>
            <c:symbol val="circle"/>
            <c:size val="7"/>
            <c:spPr>
              <a:solidFill>
                <a:srgbClr val="F9B149"/>
              </a:solidFill>
              <a:ln>
                <a:noFill/>
              </a:ln>
            </c:spPr>
          </c:marker>
          <c:dLbls>
            <c:dLbl>
              <c:idx val="0"/>
              <c:layout>
                <c:manualLayout>
                  <c:x val="-2.8254569821483479E-2"/>
                  <c:y val="-6.984861620428041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2-42A8-45D6-92A7-A8047BED93F8}"/>
                </c:ext>
              </c:extLst>
            </c:dLbl>
            <c:spPr>
              <a:noFill/>
              <a:ln w="25400">
                <a:noFill/>
              </a:ln>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'Chart-8'!#REF!</c:f>
            </c:numRef>
          </c:xVal>
          <c:yVal>
            <c:numRef>
              <c:f>'Chart-8'!#REF!</c:f>
              <c:numCache>
                <c:formatCode>General</c:formatCode>
                <c:ptCount val="1"/>
                <c:pt idx="0">
                  <c:v>1</c:v>
                </c:pt>
              </c:numCache>
            </c:numRef>
          </c:yVal>
          <c:smooth val="0"/>
          <c:extLst>
            <c:ext xmlns:c16="http://schemas.microsoft.com/office/drawing/2014/chart" uri="{C3380CC4-5D6E-409C-BE32-E72D297353CC}">
              <c16:uniqueId val="{00000023-42A8-45D6-92A7-A8047BED93F8}"/>
            </c:ext>
          </c:extLst>
        </c:ser>
        <c:ser>
          <c:idx val="19"/>
          <c:order val="18"/>
          <c:tx>
            <c:strRef>
              <c:f>'Chart-3'!$D$24</c:f>
              <c:strCache>
                <c:ptCount val="1"/>
                <c:pt idx="0">
                  <c:v>ReadyTech</c:v>
                </c:pt>
              </c:strCache>
            </c:strRef>
          </c:tx>
          <c:spPr>
            <a:ln w="28575">
              <a:noFill/>
            </a:ln>
          </c:spPr>
          <c:marker>
            <c:symbol val="circle"/>
            <c:size val="7"/>
            <c:spPr>
              <a:solidFill>
                <a:schemeClr val="tx2"/>
              </a:solidFill>
              <a:ln>
                <a:noFill/>
              </a:ln>
            </c:spPr>
          </c:marker>
          <c:xVal>
            <c:numRef>
              <c:f>'Chart-3'!$E$24</c:f>
              <c:numCache>
                <c:formatCode>0.0%</c:formatCode>
                <c:ptCount val="1"/>
                <c:pt idx="0">
                  <c:v>0.38148742643124683</c:v>
                </c:pt>
              </c:numCache>
            </c:numRef>
          </c:xVal>
          <c:yVal>
            <c:numRef>
              <c:f>'Chart-3'!$F$24</c:f>
              <c:numCache>
                <c:formatCode>0.0\x</c:formatCode>
                <c:ptCount val="1"/>
                <c:pt idx="0">
                  <c:v>4.2017024244914758</c:v>
                </c:pt>
              </c:numCache>
            </c:numRef>
          </c:yVal>
          <c:smooth val="0"/>
          <c:extLst>
            <c:ext xmlns:c16="http://schemas.microsoft.com/office/drawing/2014/chart" uri="{C3380CC4-5D6E-409C-BE32-E72D297353CC}">
              <c16:uniqueId val="{00000025-42A8-45D6-92A7-A8047BED93F8}"/>
            </c:ext>
          </c:extLst>
        </c:ser>
        <c:ser>
          <c:idx val="20"/>
          <c:order val="19"/>
          <c:tx>
            <c:strRef>
              <c:f>'Chart-3'!$D$25</c:f>
              <c:strCache>
                <c:ptCount val="1"/>
                <c:pt idx="0">
                  <c:v>Freelancer</c:v>
                </c:pt>
              </c:strCache>
            </c:strRef>
          </c:tx>
          <c:spPr>
            <a:ln w="28575">
              <a:noFill/>
            </a:ln>
          </c:spPr>
          <c:marker>
            <c:symbol val="circle"/>
            <c:size val="7"/>
            <c:spPr>
              <a:solidFill>
                <a:srgbClr val="F9B149"/>
              </a:solidFill>
              <a:ln>
                <a:noFill/>
              </a:ln>
            </c:spPr>
          </c:marker>
          <c:dLbls>
            <c:dLbl>
              <c:idx val="0"/>
              <c:layout>
                <c:manualLayout>
                  <c:x val="4.8540224001439114E-3"/>
                  <c:y val="-4.9898705628544674E-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6-42A8-45D6-92A7-A8047BED93F8}"/>
                </c:ext>
              </c:extLst>
            </c:dLbl>
            <c:spPr>
              <a:noFill/>
              <a:ln>
                <a:noFill/>
              </a:ln>
              <a:effectLst/>
            </c:sp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'Chart-3'!$E$25</c:f>
              <c:numCache>
                <c:formatCode>General</c:formatCode>
                <c:ptCount val="1"/>
              </c:numCache>
            </c:numRef>
          </c:xVal>
          <c:yVal>
            <c:numRef>
              <c:f>'Chart-3'!$F$25</c:f>
              <c:numCache>
                <c:formatCode>0.0\x</c:formatCode>
                <c:ptCount val="1"/>
                <c:pt idx="0">
                  <c:v>0</c:v>
                </c:pt>
              </c:numCache>
            </c:numRef>
          </c:yVal>
          <c:smooth val="0"/>
          <c:extLst>
            <c:ext xmlns:c16="http://schemas.microsoft.com/office/drawing/2014/chart" uri="{C3380CC4-5D6E-409C-BE32-E72D297353CC}">
              <c16:uniqueId val="{00000027-42A8-45D6-92A7-A8047BED93F8}"/>
            </c:ext>
          </c:extLst>
        </c:ser>
        <c:ser>
          <c:idx val="33"/>
          <c:order val="20"/>
          <c:tx>
            <c:strRef>
              <c:f>'Chart-3'!$D$9</c:f>
              <c:strCache>
                <c:ptCount val="1"/>
                <c:pt idx="0">
                  <c:v>Workday</c:v>
                </c:pt>
              </c:strCache>
            </c:strRef>
          </c:tx>
          <c:spPr>
            <a:ln w="28575">
              <a:noFill/>
            </a:ln>
          </c:spPr>
          <c:marker>
            <c:symbol val="circle"/>
            <c:size val="7"/>
            <c:spPr>
              <a:solidFill>
                <a:schemeClr val="tx2"/>
              </a:solidFill>
              <a:ln>
                <a:noFill/>
              </a:ln>
            </c:spPr>
          </c:marker>
          <c:xVal>
            <c:numRef>
              <c:f>'Chart-3'!$E$9</c:f>
              <c:numCache>
                <c:formatCode>0.0%</c:formatCode>
                <c:ptCount val="1"/>
                <c:pt idx="0">
                  <c:v>0.20642278602895092</c:v>
                </c:pt>
              </c:numCache>
            </c:numRef>
          </c:xVal>
          <c:yVal>
            <c:numRef>
              <c:f>'Chart-3'!$F$9</c:f>
              <c:numCache>
                <c:formatCode>0.0\x</c:formatCode>
                <c:ptCount val="1"/>
                <c:pt idx="0">
                  <c:v>5.5409232479928718</c:v>
                </c:pt>
              </c:numCache>
            </c:numRef>
          </c:yVal>
          <c:smooth val="0"/>
          <c:extLst>
            <c:ext xmlns:c16="http://schemas.microsoft.com/office/drawing/2014/chart" uri="{C3380CC4-5D6E-409C-BE32-E72D297353CC}">
              <c16:uniqueId val="{00000029-42A8-45D6-92A7-A8047BED93F8}"/>
            </c:ext>
          </c:extLst>
        </c:ser>
        <c:ser>
          <c:idx val="2"/>
          <c:order val="21"/>
          <c:tx>
            <c:strRef>
              <c:f>'Chart-3'!$D$26</c:f>
              <c:strCache>
                <c:ptCount val="1"/>
                <c:pt idx="0">
                  <c:v>PayGroup</c:v>
                </c:pt>
              </c:strCache>
            </c:strRef>
          </c:tx>
          <c:spPr>
            <a:ln w="28575">
              <a:solidFill>
                <a:schemeClr val="tx2">
                  <a:lumMod val="75000"/>
                </a:schemeClr>
              </a:solidFill>
            </a:ln>
          </c:spPr>
          <c:marker>
            <c:symbol val="circle"/>
            <c:size val="7"/>
            <c:spPr>
              <a:solidFill>
                <a:schemeClr val="tx2">
                  <a:lumMod val="75000"/>
                </a:schemeClr>
              </a:solidFill>
              <a:ln>
                <a:solidFill>
                  <a:schemeClr val="tx2">
                    <a:lumMod val="75000"/>
                  </a:schemeClr>
                </a:solidFill>
              </a:ln>
            </c:spPr>
          </c:marker>
          <c:dLbls>
            <c:dLbl>
              <c:idx val="0"/>
              <c:layout>
                <c:manualLayout>
                  <c:x val="4.7242900371343493E-3"/>
                  <c:y val="-7.1667505683617296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A-42A8-45D6-92A7-A8047BED93F8}"/>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'Chart-3'!$E$26</c:f>
              <c:numCache>
                <c:formatCode>General</c:formatCode>
                <c:ptCount val="1"/>
              </c:numCache>
            </c:numRef>
          </c:xVal>
          <c:yVal>
            <c:numRef>
              <c:f>'Chart-3'!$F$26</c:f>
              <c:numCache>
                <c:formatCode>0.0\x</c:formatCode>
                <c:ptCount val="1"/>
                <c:pt idx="0">
                  <c:v>0</c:v>
                </c:pt>
              </c:numCache>
            </c:numRef>
          </c:yVal>
          <c:smooth val="0"/>
          <c:extLst>
            <c:ext xmlns:c16="http://schemas.microsoft.com/office/drawing/2014/chart" uri="{C3380CC4-5D6E-409C-BE32-E72D297353CC}">
              <c16:uniqueId val="{0000002B-42A8-45D6-92A7-A8047BED93F8}"/>
            </c:ext>
          </c:extLst>
        </c:ser>
        <c:ser>
          <c:idx val="21"/>
          <c:order val="22"/>
          <c:tx>
            <c:strRef>
              <c:f>'Chart-8'!#REF!</c:f>
              <c:strCache>
                <c:ptCount val="1"/>
                <c:pt idx="0">
                  <c:v>#REF!</c:v>
                </c:pt>
              </c:strCache>
            </c:strRef>
          </c:tx>
          <c:spPr>
            <a:ln w="28575">
              <a:solidFill>
                <a:srgbClr val="F9B149"/>
              </a:solidFill>
            </a:ln>
          </c:spPr>
          <c:marker>
            <c:symbol val="circle"/>
            <c:size val="7"/>
            <c:spPr>
              <a:solidFill>
                <a:srgbClr val="F9B149"/>
              </a:solidFill>
              <a:ln>
                <a:solidFill>
                  <a:srgbClr val="F9B149"/>
                </a:solidFill>
              </a:ln>
            </c:spPr>
          </c:marker>
          <c:dLbls>
            <c:dLbl>
              <c:idx val="0"/>
              <c:layout>
                <c:manualLayout>
                  <c:x val="-4.1256845956358056E-3"/>
                  <c:y val="0"/>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C-42A8-45D6-92A7-A8047BED93F8}"/>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'Chart-8'!#REF!</c:f>
            </c:numRef>
          </c:xVal>
          <c:yVal>
            <c:numRef>
              <c:f>'Chart-8'!#REF!</c:f>
              <c:numCache>
                <c:formatCode>General</c:formatCode>
                <c:ptCount val="1"/>
                <c:pt idx="0">
                  <c:v>1</c:v>
                </c:pt>
              </c:numCache>
            </c:numRef>
          </c:yVal>
          <c:smooth val="0"/>
          <c:extLst>
            <c:ext xmlns:c16="http://schemas.microsoft.com/office/drawing/2014/chart" uri="{C3380CC4-5D6E-409C-BE32-E72D297353CC}">
              <c16:uniqueId val="{0000002D-42A8-45D6-92A7-A8047BED93F8}"/>
            </c:ext>
          </c:extLst>
        </c:ser>
        <c:ser>
          <c:idx val="23"/>
          <c:order val="23"/>
          <c:tx>
            <c:strRef>
              <c:f>'Chart-3'!$D$28</c:f>
              <c:strCache>
                <c:ptCount val="1"/>
                <c:pt idx="0">
                  <c:v>Dillistone</c:v>
                </c:pt>
              </c:strCache>
            </c:strRef>
          </c:tx>
          <c:spPr>
            <a:ln w="28575">
              <a:solidFill>
                <a:schemeClr val="tx2">
                  <a:lumMod val="75000"/>
                </a:schemeClr>
              </a:solidFill>
            </a:ln>
          </c:spPr>
          <c:marker>
            <c:spPr>
              <a:solidFill>
                <a:schemeClr val="tx2">
                  <a:lumMod val="75000"/>
                </a:schemeClr>
              </a:solidFill>
              <a:ln>
                <a:solidFill>
                  <a:schemeClr val="tx2">
                    <a:lumMod val="75000"/>
                  </a:schemeClr>
                </a:solidFill>
              </a:ln>
            </c:spPr>
          </c:marker>
          <c:dLbls>
            <c:dLbl>
              <c:idx val="0"/>
              <c:layout>
                <c:manualLayout>
                  <c:x val="-3.1144745474349741E-2"/>
                  <c:y val="-3.311369899573116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E-42A8-45D6-92A7-A8047BED93F8}"/>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'Chart-3'!$E$28</c:f>
              <c:numCache>
                <c:formatCode>0.0%</c:formatCode>
                <c:ptCount val="1"/>
                <c:pt idx="0">
                  <c:v>-0.99909123954925483</c:v>
                </c:pt>
              </c:numCache>
            </c:numRef>
          </c:xVal>
          <c:yVal>
            <c:numRef>
              <c:f>'Chart-3'!$F$28</c:f>
              <c:numCache>
                <c:formatCode>0.0\x</c:formatCode>
                <c:ptCount val="1"/>
                <c:pt idx="0">
                  <c:v>926.25014285714303</c:v>
                </c:pt>
              </c:numCache>
            </c:numRef>
          </c:yVal>
          <c:smooth val="0"/>
          <c:extLst>
            <c:ext xmlns:c16="http://schemas.microsoft.com/office/drawing/2014/chart" uri="{C3380CC4-5D6E-409C-BE32-E72D297353CC}">
              <c16:uniqueId val="{0000002F-42A8-45D6-92A7-A8047BED93F8}"/>
            </c:ext>
          </c:extLst>
        </c:ser>
        <c:ser>
          <c:idx val="22"/>
          <c:order val="24"/>
          <c:tx>
            <c:strRef>
              <c:f>'Chart-3'!$D$27</c:f>
              <c:strCache>
                <c:ptCount val="1"/>
                <c:pt idx="0">
                  <c:v>Limeade</c:v>
                </c:pt>
              </c:strCache>
            </c:strRef>
          </c:tx>
          <c:spPr>
            <a:ln w="28575">
              <a:solidFill>
                <a:srgbClr val="5F3058"/>
              </a:solidFill>
            </a:ln>
          </c:spPr>
          <c:marker>
            <c:symbol val="circle"/>
            <c:size val="7"/>
            <c:spPr>
              <a:solidFill>
                <a:srgbClr val="5F3058"/>
              </a:solidFill>
              <a:ln>
                <a:solidFill>
                  <a:srgbClr val="5F3058"/>
                </a:solidFill>
              </a:ln>
            </c:spPr>
          </c:marker>
          <c:xVal>
            <c:numRef>
              <c:f>'Chart-3'!$E$27</c:f>
              <c:numCache>
                <c:formatCode>0.0%</c:formatCode>
                <c:ptCount val="1"/>
                <c:pt idx="0">
                  <c:v>1.2754547430973373E-2</c:v>
                </c:pt>
              </c:numCache>
            </c:numRef>
          </c:xVal>
          <c:yVal>
            <c:numRef>
              <c:f>'Chart-3'!$F$27</c:f>
              <c:numCache>
                <c:formatCode>0.0\x</c:formatCode>
                <c:ptCount val="1"/>
                <c:pt idx="0">
                  <c:v>0.6543255813953488</c:v>
                </c:pt>
              </c:numCache>
            </c:numRef>
          </c:yVal>
          <c:smooth val="0"/>
          <c:extLst>
            <c:ext xmlns:c16="http://schemas.microsoft.com/office/drawing/2014/chart" uri="{C3380CC4-5D6E-409C-BE32-E72D297353CC}">
              <c16:uniqueId val="{00000030-42A8-45D6-92A7-A8047BED93F8}"/>
            </c:ext>
          </c:extLst>
        </c:ser>
        <c:dLbls>
          <c:showLegendKey val="0"/>
          <c:showVal val="0"/>
          <c:showCatName val="0"/>
          <c:showSerName val="0"/>
          <c:showPercent val="0"/>
          <c:showBubbleSize val="0"/>
        </c:dLbls>
        <c:axId val="73242112"/>
        <c:axId val="73243648"/>
      </c:scatterChart>
      <c:valAx>
        <c:axId val="73242112"/>
        <c:scaling>
          <c:orientation val="minMax"/>
          <c:max val="0.60000000000000064"/>
          <c:min val="-0.1"/>
        </c:scaling>
        <c:delete val="0"/>
        <c:axPos val="b"/>
        <c:numFmt formatCode="0%" sourceLinked="0"/>
        <c:majorTickMark val="out"/>
        <c:minorTickMark val="none"/>
        <c:tickLblPos val="nextTo"/>
        <c:txPr>
          <a:bodyPr rot="0" vert="horz"/>
          <a:lstStyle/>
          <a:p>
            <a:pPr>
              <a:defRPr>
                <a:solidFill>
                  <a:schemeClr val="accent1"/>
                </a:solidFill>
              </a:defRPr>
            </a:pPr>
            <a:endParaRPr lang="en-US"/>
          </a:p>
        </c:txPr>
        <c:crossAx val="73243648"/>
        <c:crossesAt val="-2"/>
        <c:crossBetween val="midCat"/>
      </c:valAx>
      <c:valAx>
        <c:axId val="73243648"/>
        <c:scaling>
          <c:orientation val="minMax"/>
          <c:max val="30"/>
        </c:scaling>
        <c:delete val="0"/>
        <c:axPos val="l"/>
        <c:numFmt formatCode="0.0\x" sourceLinked="1"/>
        <c:majorTickMark val="out"/>
        <c:minorTickMark val="none"/>
        <c:tickLblPos val="nextTo"/>
        <c:spPr>
          <a:noFill/>
        </c:spPr>
        <c:txPr>
          <a:bodyPr rot="0" vert="horz"/>
          <a:lstStyle/>
          <a:p>
            <a:pPr>
              <a:defRPr>
                <a:solidFill>
                  <a:schemeClr val="accent1"/>
                </a:solidFill>
              </a:defRPr>
            </a:pPr>
            <a:endParaRPr lang="en-US"/>
          </a:p>
        </c:txPr>
        <c:crossAx val="73242112"/>
        <c:crossesAt val="-3"/>
        <c:crossBetween val="midCat"/>
        <c:majorUnit val="5"/>
      </c:valAx>
      <c:spPr>
        <a:noFill/>
        <a:ln w="25400">
          <a:noFill/>
        </a:ln>
      </c:spPr>
    </c:plotArea>
    <c:plotVisOnly val="1"/>
    <c:dispBlanksAs val="gap"/>
    <c:showDLblsOverMax val="0"/>
  </c:chart>
  <c:spPr>
    <a:noFill/>
    <a:ln>
      <a:noFill/>
    </a:ln>
  </c:spPr>
  <c:txPr>
    <a:bodyPr/>
    <a:lstStyle/>
    <a:p>
      <a:pPr>
        <a:defRPr sz="1000" b="0" i="0" u="none" strike="noStrike" baseline="0">
          <a:solidFill>
            <a:schemeClr val="tx1">
              <a:lumMod val="75000"/>
              <a:lumOff val="25000"/>
            </a:schemeClr>
          </a:solidFill>
          <a:latin typeface="+mn-lt"/>
          <a:ea typeface="Calibri"/>
          <a:cs typeface="Arial"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[HR Tech Quarterly Report Model Q2-22.xlsx]Pivot_Quarterly Volume!Quarterly_Volume</c:name>
    <c:fmtId val="92"/>
  </c:pivotSource>
  <c:chart>
    <c:title>
      <c:tx>
        <c:rich>
          <a:bodyPr rot="0" spcFirstLastPara="1" vertOverflow="ellipsis" vert="horz" wrap="square" anchor="ctr" anchorCtr="1"/>
          <a:lstStyle/>
          <a:p>
            <a:pPr>
              <a:defRPr lang="en-US" sz="1400" b="1" i="0" u="none" strike="noStrike" kern="1200" spc="0" baseline="0">
                <a:solidFill>
                  <a:schemeClr val="tx2"/>
                </a:solidFill>
                <a:latin typeface="Arial" panose="020B0604020202020204" pitchFamily="34" charset="0"/>
                <a:ea typeface="+mn-ea"/>
                <a:cs typeface="Arial" panose="020B0604020202020204" pitchFamily="34" charset="0"/>
              </a:defRPr>
            </a:pPr>
            <a:r>
              <a:rPr lang="en-US" sz="1400" b="1" i="0" u="none" strike="noStrike" kern="1200" spc="0" baseline="0" dirty="0">
                <a:solidFill>
                  <a:srgbClr val="5F3058"/>
                </a:solidFill>
                <a:latin typeface="Arial" panose="020B0604020202020204" pitchFamily="34" charset="0"/>
                <a:ea typeface="+mn-ea"/>
                <a:cs typeface="Arial" panose="020B0604020202020204" pitchFamily="34" charset="0"/>
              </a:rPr>
              <a:t>Deal Volume</a:t>
            </a:r>
          </a:p>
        </c:rich>
      </c:tx>
      <c:layout>
        <c:manualLayout>
          <c:xMode val="edge"/>
          <c:yMode val="edge"/>
          <c:x val="2.4641316024252135E-2"/>
          <c:y val="0"/>
        </c:manualLayout>
      </c:layout>
      <c:overlay val="0"/>
      <c:spPr>
        <a:noFill/>
        <a:ln>
          <a:noFill/>
        </a:ln>
        <a:effectLst/>
      </c:spPr>
      <c:txPr>
        <a:bodyPr rot="0" spcFirstLastPara="1" vertOverflow="ellipsis" vert="horz" wrap="square" anchor="ctr" anchorCtr="1"/>
        <a:lstStyle/>
        <a:p>
          <a:pPr>
            <a:defRPr lang="en-US" sz="1400" b="1" i="0" u="none" strike="noStrike" kern="1200" spc="0" baseline="0">
              <a:solidFill>
                <a:schemeClr val="tx2"/>
              </a:solidFill>
              <a:latin typeface="Arial" panose="020B0604020202020204" pitchFamily="34" charset="0"/>
              <a:ea typeface="+mn-ea"/>
              <a:cs typeface="Arial" panose="020B0604020202020204" pitchFamily="34" charset="0"/>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bg1">
              <a:lumMod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bg1">
              <a:lumMod val="50000"/>
            </a:schemeClr>
          </a:solidFill>
          <a:ln>
            <a:noFill/>
          </a:ln>
          <a:effectLst/>
        </c:spPr>
      </c:pivotFmt>
      <c:pivotFmt>
        <c:idx val="13"/>
        <c:spPr>
          <a:solidFill>
            <a:schemeClr val="bg1">
              <a:lumMod val="50000"/>
            </a:schemeClr>
          </a:solidFill>
          <a:ln>
            <a:noFill/>
          </a:ln>
          <a:effectLst/>
        </c:spPr>
      </c:pivotFmt>
      <c:pivotFmt>
        <c:idx val="14"/>
        <c:spPr>
          <a:solidFill>
            <a:schemeClr val="bg1">
              <a:lumMod val="50000"/>
            </a:schemeClr>
          </a:solidFill>
          <a:ln>
            <a:noFill/>
          </a:ln>
          <a:effectLst/>
        </c:spPr>
      </c:pivotFmt>
      <c:pivotFmt>
        <c:idx val="15"/>
        <c:spPr>
          <a:solidFill>
            <a:schemeClr val="bg1">
              <a:lumMod val="50000"/>
            </a:schemeClr>
          </a:solidFill>
          <a:ln>
            <a:noFill/>
          </a:ln>
          <a:effectLst/>
        </c:spPr>
      </c:pivotFmt>
      <c:pivotFmt>
        <c:idx val="16"/>
        <c:spPr>
          <a:solidFill>
            <a:srgbClr val="7F7F7F"/>
          </a:solidFill>
          <a:ln>
            <a:noFill/>
          </a:ln>
          <a:effectLst/>
        </c:spPr>
      </c:pivotFmt>
      <c:pivotFmt>
        <c:idx val="17"/>
        <c:spPr>
          <a:solidFill>
            <a:srgbClr val="7F7F7F"/>
          </a:solidFill>
          <a:ln>
            <a:noFill/>
          </a:ln>
          <a:effectLst/>
        </c:spPr>
      </c:pivotFmt>
      <c:pivotFmt>
        <c:idx val="18"/>
        <c:spPr>
          <a:solidFill>
            <a:srgbClr val="7F7F7F"/>
          </a:solidFill>
          <a:ln>
            <a:noFill/>
          </a:ln>
          <a:effectLst/>
        </c:spPr>
      </c:pivotFmt>
      <c:pivotFmt>
        <c:idx val="19"/>
        <c:spPr>
          <a:solidFill>
            <a:srgbClr val="FF9900"/>
          </a:solidFill>
          <a:ln>
            <a:noFill/>
          </a:ln>
          <a:effectLst/>
        </c:spPr>
      </c:pivotFmt>
      <c:pivotFmt>
        <c:idx val="20"/>
        <c:spPr>
          <a:solidFill>
            <a:schemeClr val="bg1">
              <a:lumMod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7F7F7F"/>
          </a:solidFill>
          <a:ln>
            <a:noFill/>
          </a:ln>
          <a:effectLst/>
        </c:spPr>
      </c:pivotFmt>
      <c:pivotFmt>
        <c:idx val="22"/>
        <c:spPr>
          <a:solidFill>
            <a:srgbClr val="7F7F7F"/>
          </a:solidFill>
          <a:ln>
            <a:noFill/>
          </a:ln>
          <a:effectLst/>
        </c:spPr>
      </c:pivotFmt>
      <c:pivotFmt>
        <c:idx val="23"/>
        <c:spPr>
          <a:solidFill>
            <a:srgbClr val="7F7F7F"/>
          </a:solidFill>
          <a:ln>
            <a:noFill/>
          </a:ln>
          <a:effectLst/>
        </c:spPr>
      </c:pivotFmt>
      <c:pivotFmt>
        <c:idx val="24"/>
        <c:spPr>
          <a:solidFill>
            <a:srgbClr val="FF9900"/>
          </a:solidFill>
          <a:ln>
            <a:noFill/>
          </a:ln>
          <a:effectLst/>
        </c:spPr>
      </c:pivotFmt>
      <c:pivotFmt>
        <c:idx val="25"/>
        <c:spPr>
          <a:solidFill>
            <a:schemeClr val="bg1">
              <a:lumMod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6"/>
        <c:spPr>
          <a:solidFill>
            <a:srgbClr val="7F7F7F"/>
          </a:solidFill>
          <a:ln>
            <a:noFill/>
          </a:ln>
          <a:effectLst/>
        </c:spPr>
      </c:pivotFmt>
      <c:pivotFmt>
        <c:idx val="27"/>
        <c:spPr>
          <a:solidFill>
            <a:srgbClr val="7F7F7F"/>
          </a:solidFill>
          <a:ln>
            <a:noFill/>
          </a:ln>
          <a:effectLst/>
        </c:spPr>
      </c:pivotFmt>
      <c:pivotFmt>
        <c:idx val="28"/>
        <c:spPr>
          <a:solidFill>
            <a:srgbClr val="7F7F7F"/>
          </a:solidFill>
          <a:ln>
            <a:noFill/>
          </a:ln>
          <a:effectLst/>
        </c:spPr>
      </c:pivotFmt>
      <c:pivotFmt>
        <c:idx val="29"/>
        <c:spPr>
          <a:solidFill>
            <a:srgbClr val="FF9900"/>
          </a:solidFill>
          <a:ln>
            <a:noFill/>
          </a:ln>
          <a:effectLst/>
        </c:spPr>
      </c:pivotFmt>
    </c:pivotFmts>
    <c:plotArea>
      <c:layout>
        <c:manualLayout>
          <c:layoutTarget val="inner"/>
          <c:xMode val="edge"/>
          <c:yMode val="edge"/>
          <c:x val="2.4479498570726285E-2"/>
          <c:y val="0.12339000515198352"/>
          <c:w val="0.95780661107368503"/>
          <c:h val="0.62928387429160226"/>
        </c:manualLayout>
      </c:layout>
      <c:barChart>
        <c:barDir val="col"/>
        <c:grouping val="clustered"/>
        <c:varyColors val="0"/>
        <c:ser>
          <c:idx val="0"/>
          <c:order val="0"/>
          <c:tx>
            <c:strRef>
              <c:f>'Pivot_Quarterly Volume'!$B$4</c:f>
              <c:strCache>
                <c:ptCount val="1"/>
                <c:pt idx="0">
                  <c:v>Total</c:v>
                </c:pt>
              </c:strCache>
            </c:strRef>
          </c:tx>
          <c:spPr>
            <a:solidFill>
              <a:srgbClr val="8B6A85"/>
            </a:solidFill>
            <a:ln>
              <a:noFill/>
            </a:ln>
            <a:effectLst/>
          </c:spPr>
          <c:invertIfNegative val="0"/>
          <c:dPt>
            <c:idx val="0"/>
            <c:invertIfNegative val="0"/>
            <c:bubble3D val="0"/>
            <c:spPr>
              <a:solidFill>
                <a:srgbClr val="8B6A85"/>
              </a:solidFill>
              <a:ln>
                <a:noFill/>
              </a:ln>
              <a:effectLst/>
            </c:spPr>
            <c:extLst>
              <c:ext xmlns:c16="http://schemas.microsoft.com/office/drawing/2014/chart" uri="{C3380CC4-5D6E-409C-BE32-E72D297353CC}">
                <c16:uniqueId val="{00000001-5017-4B95-A1AB-0D52EA00C144}"/>
              </c:ext>
            </c:extLst>
          </c:dPt>
          <c:dPt>
            <c:idx val="1"/>
            <c:invertIfNegative val="0"/>
            <c:bubble3D val="0"/>
            <c:extLst>
              <c:ext xmlns:c16="http://schemas.microsoft.com/office/drawing/2014/chart" uri="{C3380CC4-5D6E-409C-BE32-E72D297353CC}">
                <c16:uniqueId val="{00000002-5017-4B95-A1AB-0D52EA00C144}"/>
              </c:ext>
            </c:extLst>
          </c:dPt>
          <c:dPt>
            <c:idx val="2"/>
            <c:invertIfNegative val="0"/>
            <c:bubble3D val="0"/>
            <c:spPr>
              <a:solidFill>
                <a:srgbClr val="8B6A85"/>
              </a:solidFill>
              <a:ln>
                <a:noFill/>
              </a:ln>
              <a:effectLst/>
            </c:spPr>
            <c:extLst>
              <c:ext xmlns:c16="http://schemas.microsoft.com/office/drawing/2014/chart" uri="{C3380CC4-5D6E-409C-BE32-E72D297353CC}">
                <c16:uniqueId val="{00000004-5017-4B95-A1AB-0D52EA00C144}"/>
              </c:ext>
            </c:extLst>
          </c:dPt>
          <c:dPt>
            <c:idx val="3"/>
            <c:invertIfNegative val="0"/>
            <c:bubble3D val="0"/>
            <c:spPr>
              <a:solidFill>
                <a:srgbClr val="8B6A85"/>
              </a:solidFill>
              <a:ln>
                <a:noFill/>
              </a:ln>
              <a:effectLst/>
            </c:spPr>
            <c:extLst>
              <c:ext xmlns:c16="http://schemas.microsoft.com/office/drawing/2014/chart" uri="{C3380CC4-5D6E-409C-BE32-E72D297353CC}">
                <c16:uniqueId val="{00000006-5017-4B95-A1AB-0D52EA00C144}"/>
              </c:ext>
            </c:extLst>
          </c:dPt>
          <c:dPt>
            <c:idx val="4"/>
            <c:invertIfNegative val="0"/>
            <c:bubble3D val="0"/>
            <c:spPr>
              <a:solidFill>
                <a:srgbClr val="5F3058"/>
              </a:solidFill>
              <a:ln>
                <a:noFill/>
              </a:ln>
              <a:effectLst/>
            </c:spPr>
            <c:extLst>
              <c:ext xmlns:c16="http://schemas.microsoft.com/office/drawing/2014/chart" uri="{C3380CC4-5D6E-409C-BE32-E72D297353CC}">
                <c16:uniqueId val="{00000008-5017-4B95-A1AB-0D52EA00C144}"/>
              </c:ext>
            </c:extLst>
          </c:dPt>
          <c:dPt>
            <c:idx val="5"/>
            <c:invertIfNegative val="0"/>
            <c:bubble3D val="0"/>
            <c:extLst>
              <c:ext xmlns:c16="http://schemas.microsoft.com/office/drawing/2014/chart" uri="{C3380CC4-5D6E-409C-BE32-E72D297353CC}">
                <c16:uniqueId val="{00000009-5017-4B95-A1AB-0D52EA00C144}"/>
              </c:ext>
            </c:extLst>
          </c:dPt>
          <c:dPt>
            <c:idx val="6"/>
            <c:invertIfNegative val="0"/>
            <c:bubble3D val="0"/>
            <c:extLst>
              <c:ext xmlns:c16="http://schemas.microsoft.com/office/drawing/2014/chart" uri="{C3380CC4-5D6E-409C-BE32-E72D297353CC}">
                <c16:uniqueId val="{0000000A-5017-4B95-A1AB-0D52EA00C144}"/>
              </c:ext>
            </c:extLst>
          </c:dPt>
          <c:dPt>
            <c:idx val="7"/>
            <c:invertIfNegative val="0"/>
            <c:bubble3D val="0"/>
            <c:extLst>
              <c:ext xmlns:c16="http://schemas.microsoft.com/office/drawing/2014/chart" uri="{C3380CC4-5D6E-409C-BE32-E72D297353CC}">
                <c16:uniqueId val="{0000000B-5017-4B95-A1AB-0D52EA00C144}"/>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29265B"/>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'Pivot_Quarterly Volume'!$A$5:$A$12</c:f>
              <c:multiLvlStrCache>
                <c:ptCount val="5"/>
                <c:lvl>
                  <c:pt idx="0">
                    <c:v>Q2</c:v>
                  </c:pt>
                  <c:pt idx="1">
                    <c:v>Q3</c:v>
                  </c:pt>
                  <c:pt idx="2">
                    <c:v>Q4</c:v>
                  </c:pt>
                  <c:pt idx="3">
                    <c:v>Q1</c:v>
                  </c:pt>
                  <c:pt idx="4">
                    <c:v>Q2</c:v>
                  </c:pt>
                </c:lvl>
                <c:lvl>
                  <c:pt idx="0">
                    <c:v>2021</c:v>
                  </c:pt>
                  <c:pt idx="3">
                    <c:v>2022</c:v>
                  </c:pt>
                </c:lvl>
              </c:multiLvlStrCache>
            </c:multiLvlStrRef>
          </c:cat>
          <c:val>
            <c:numRef>
              <c:f>'Pivot_Quarterly Volume'!$B$5:$B$12</c:f>
              <c:numCache>
                <c:formatCode>General</c:formatCode>
                <c:ptCount val="5"/>
                <c:pt idx="0">
                  <c:v>58</c:v>
                </c:pt>
                <c:pt idx="1">
                  <c:v>70</c:v>
                </c:pt>
                <c:pt idx="2">
                  <c:v>58</c:v>
                </c:pt>
                <c:pt idx="3">
                  <c:v>62</c:v>
                </c:pt>
                <c:pt idx="4">
                  <c:v>52</c:v>
                </c:pt>
              </c:numCache>
            </c:numRef>
          </c:val>
          <c:extLst>
            <c:ext xmlns:c16="http://schemas.microsoft.com/office/drawing/2014/chart" uri="{C3380CC4-5D6E-409C-BE32-E72D297353CC}">
              <c16:uniqueId val="{0000000C-5017-4B95-A1AB-0D52EA00C144}"/>
            </c:ext>
          </c:extLst>
        </c:ser>
        <c:dLbls>
          <c:showLegendKey val="0"/>
          <c:showVal val="0"/>
          <c:showCatName val="0"/>
          <c:showSerName val="0"/>
          <c:showPercent val="0"/>
          <c:showBubbleSize val="0"/>
        </c:dLbls>
        <c:gapWidth val="100"/>
        <c:overlap val="-27"/>
        <c:axId val="669557807"/>
        <c:axId val="528094575"/>
      </c:barChart>
      <c:catAx>
        <c:axId val="669557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100" b="0" i="0" u="none" strike="noStrike" kern="1200" baseline="0">
                <a:solidFill>
                  <a:srgbClr val="29265B"/>
                </a:solidFill>
                <a:latin typeface="+mn-lt"/>
                <a:ea typeface="+mn-ea"/>
                <a:cs typeface="+mn-cs"/>
              </a:defRPr>
            </a:pPr>
            <a:endParaRPr lang="en-US"/>
          </a:p>
        </c:txPr>
        <c:crossAx val="528094575"/>
        <c:crosses val="autoZero"/>
        <c:auto val="1"/>
        <c:lblAlgn val="ctr"/>
        <c:lblOffset val="100"/>
        <c:noMultiLvlLbl val="0"/>
      </c:catAx>
      <c:valAx>
        <c:axId val="528094575"/>
        <c:scaling>
          <c:orientation val="minMax"/>
        </c:scaling>
        <c:delete val="1"/>
        <c:axPos val="l"/>
        <c:numFmt formatCode="General" sourceLinked="1"/>
        <c:majorTickMark val="none"/>
        <c:minorTickMark val="none"/>
        <c:tickLblPos val="nextTo"/>
        <c:crossAx val="6695578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[HR Tech Quarterly Report Model Q2-22.xlsx]Pivot_Type!Current_CBvDomestic</c:name>
    <c:fmtId val="40"/>
  </c:pivotSource>
  <c:chart>
    <c:title>
      <c:tx>
        <c:rich>
          <a:bodyPr rot="0" spcFirstLastPara="1" vertOverflow="ellipsis" vert="horz" wrap="square" anchor="ctr" anchorCtr="1"/>
          <a:lstStyle/>
          <a:p>
            <a:pPr>
              <a:defRPr lang="en-GB" sz="1400" b="1" i="0" u="none" strike="noStrike" kern="1200" spc="0" baseline="0">
                <a:solidFill>
                  <a:srgbClr val="5F3058"/>
                </a:solidFill>
                <a:latin typeface="Arial" panose="020B0604020202020204" pitchFamily="34" charset="0"/>
                <a:ea typeface="+mn-ea"/>
                <a:cs typeface="Arial" panose="020B0604020202020204" pitchFamily="34" charset="0"/>
              </a:defRPr>
            </a:pPr>
            <a:r>
              <a:rPr lang="en-GB" sz="1400" b="1" i="0" u="none" strike="noStrike" kern="1200" spc="0" baseline="0" dirty="0">
                <a:solidFill>
                  <a:srgbClr val="5F3058"/>
                </a:solidFill>
                <a:latin typeface="Arial" panose="020B0604020202020204" pitchFamily="34" charset="0"/>
                <a:ea typeface="+mn-ea"/>
                <a:cs typeface="Arial" panose="020B0604020202020204" pitchFamily="34" charset="0"/>
              </a:rPr>
              <a:t>Deal by Type</a:t>
            </a:r>
          </a:p>
        </c:rich>
      </c:tx>
      <c:layout>
        <c:manualLayout>
          <c:xMode val="edge"/>
          <c:yMode val="edge"/>
          <c:x val="0.31034931468792176"/>
          <c:y val="3.1498997984631037E-2"/>
        </c:manualLayout>
      </c:layout>
      <c:overlay val="0"/>
      <c:spPr>
        <a:noFill/>
        <a:ln>
          <a:noFill/>
        </a:ln>
        <a:effectLst/>
      </c:spPr>
      <c:txPr>
        <a:bodyPr rot="0" spcFirstLastPara="1" vertOverflow="ellipsis" vert="horz" wrap="square" anchor="ctr" anchorCtr="1"/>
        <a:lstStyle/>
        <a:p>
          <a:pPr>
            <a:defRPr lang="en-GB" sz="1400" b="1" i="0" u="none" strike="noStrike" kern="1200" spc="0" baseline="0">
              <a:solidFill>
                <a:srgbClr val="5F3058"/>
              </a:solidFill>
              <a:latin typeface="Arial" panose="020B0604020202020204" pitchFamily="34" charset="0"/>
              <a:ea typeface="+mn-ea"/>
              <a:cs typeface="Arial" panose="020B0604020202020204" pitchFamily="34" charset="0"/>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pivotFmt>
      <c:pivotFmt>
        <c:idx val="18"/>
        <c:spPr>
          <a:solidFill>
            <a:schemeClr val="accent1"/>
          </a:solidFill>
          <a:ln>
            <a:noFill/>
          </a:ln>
          <a:effectLst/>
        </c:spPr>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accent5">
              <a:lumMod val="75000"/>
            </a:schemeClr>
          </a:solidFill>
          <a:ln>
            <a:noFill/>
          </a:ln>
          <a:effectLst/>
        </c:spPr>
      </c:pivotFmt>
      <c:pivotFmt>
        <c:idx val="21"/>
        <c:spPr>
          <a:solidFill>
            <a:schemeClr val="accent4"/>
          </a:solidFill>
          <a:ln>
            <a:noFill/>
          </a:ln>
          <a:effectLst/>
        </c:spPr>
      </c:pivotFmt>
      <c:pivotFmt>
        <c:idx val="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accent4"/>
          </a:solidFill>
          <a:ln>
            <a:noFill/>
          </a:ln>
          <a:effectLst/>
        </c:spPr>
      </c:pivotFmt>
      <c:pivotFmt>
        <c:idx val="24"/>
        <c:spPr>
          <a:solidFill>
            <a:schemeClr val="accent5">
              <a:lumMod val="75000"/>
            </a:schemeClr>
          </a:solidFill>
          <a:ln>
            <a:noFill/>
          </a:ln>
          <a:effectLst/>
        </c:spPr>
      </c:pivotFmt>
      <c:pivotFmt>
        <c:idx val="2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accent4"/>
          </a:solidFill>
          <a:ln>
            <a:noFill/>
          </a:ln>
          <a:effectLst/>
        </c:spPr>
      </c:pivotFmt>
      <c:pivotFmt>
        <c:idx val="27"/>
        <c:spPr>
          <a:solidFill>
            <a:schemeClr val="accent5">
              <a:lumMod val="75000"/>
            </a:schemeClr>
          </a:solidFill>
          <a:ln>
            <a:noFill/>
          </a:ln>
          <a:effectLst/>
        </c:spPr>
      </c:pivotFmt>
    </c:pivotFmts>
    <c:plotArea>
      <c:layout>
        <c:manualLayout>
          <c:layoutTarget val="inner"/>
          <c:xMode val="edge"/>
          <c:yMode val="edge"/>
          <c:x val="0.22846245256944975"/>
          <c:y val="0.14824122917664667"/>
          <c:w val="0.90654387678284398"/>
          <c:h val="0.62915486270335907"/>
        </c:manualLayout>
      </c:layout>
      <c:pieChart>
        <c:varyColors val="1"/>
        <c:ser>
          <c:idx val="0"/>
          <c:order val="0"/>
          <c:tx>
            <c:strRef>
              <c:f>Pivot_Type!$B$5</c:f>
              <c:strCache>
                <c:ptCount val="1"/>
                <c:pt idx="0">
                  <c:v>Total</c:v>
                </c:pt>
              </c:strCache>
            </c:strRef>
          </c:tx>
          <c:dPt>
            <c:idx val="0"/>
            <c:bubble3D val="0"/>
            <c:spPr>
              <a:solidFill>
                <a:srgbClr val="5F3058"/>
              </a:solidFill>
              <a:ln>
                <a:noFill/>
              </a:ln>
              <a:effectLst/>
            </c:spPr>
            <c:extLst>
              <c:ext xmlns:c16="http://schemas.microsoft.com/office/drawing/2014/chart" uri="{C3380CC4-5D6E-409C-BE32-E72D297353CC}">
                <c16:uniqueId val="{00000001-53DB-410F-9A6D-80B92464D4A3}"/>
              </c:ext>
            </c:extLst>
          </c:dPt>
          <c:dPt>
            <c:idx val="1"/>
            <c:bubble3D val="0"/>
            <c:spPr>
              <a:solidFill>
                <a:srgbClr val="B097AB"/>
              </a:solidFill>
              <a:ln>
                <a:noFill/>
              </a:ln>
              <a:effectLst/>
            </c:spPr>
            <c:extLst>
              <c:ext xmlns:c16="http://schemas.microsoft.com/office/drawing/2014/chart" uri="{C3380CC4-5D6E-409C-BE32-E72D297353CC}">
                <c16:uniqueId val="{00000003-53DB-410F-9A6D-80B92464D4A3}"/>
              </c:ext>
            </c:extLst>
          </c:dPt>
          <c:dLbls>
            <c:dLbl>
              <c:idx val="0"/>
              <c:layout>
                <c:manualLayout>
                  <c:x val="-0.21970827098808107"/>
                  <c:y val="-7.646567778473818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3DB-410F-9A6D-80B92464D4A3}"/>
                </c:ext>
              </c:extLst>
            </c:dLbl>
            <c:dLbl>
              <c:idx val="1"/>
              <c:layout>
                <c:manualLayout>
                  <c:x val="0.20647070340281704"/>
                  <c:y val="-3.1467109235265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3DB-410F-9A6D-80B92464D4A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Pivot_Type!$A$6:$A$8</c:f>
              <c:strCache>
                <c:ptCount val="2"/>
                <c:pt idx="0">
                  <c:v>Domestic</c:v>
                </c:pt>
                <c:pt idx="1">
                  <c:v>Cross-border</c:v>
                </c:pt>
              </c:strCache>
            </c:strRef>
          </c:cat>
          <c:val>
            <c:numRef>
              <c:f>Pivot_Type!$B$6:$B$8</c:f>
              <c:numCache>
                <c:formatCode>0%</c:formatCode>
                <c:ptCount val="2"/>
                <c:pt idx="0">
                  <c:v>0.5</c:v>
                </c:pt>
                <c:pt idx="1">
                  <c:v>0.5</c:v>
                </c:pt>
              </c:numCache>
            </c:numRef>
          </c:val>
          <c:extLst>
            <c:ext xmlns:c16="http://schemas.microsoft.com/office/drawing/2014/chart" uri="{C3380CC4-5D6E-409C-BE32-E72D297353CC}">
              <c16:uniqueId val="{00000004-53DB-410F-9A6D-80B92464D4A3}"/>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31453521197445516"/>
          <c:y val="0.7808190589842654"/>
          <c:w val="0.45470162494923949"/>
          <c:h val="0.2146810841607873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[HR Tech Quarterly Report Model Q2-22.xlsx]Pivot_BuyerType!Buyer_Type%</c:name>
    <c:fmtId val="61"/>
  </c:pivotSource>
  <c:chart>
    <c:title>
      <c:tx>
        <c:rich>
          <a:bodyPr rot="0" spcFirstLastPara="1" vertOverflow="ellipsis" vert="horz" wrap="square" anchor="ctr" anchorCtr="1"/>
          <a:lstStyle/>
          <a:p>
            <a:pPr algn="ctr" rtl="0">
              <a:defRPr lang="en-US" sz="1400" b="1" i="0" u="none" strike="noStrike" kern="1200" spc="0" baseline="0">
                <a:solidFill>
                  <a:srgbClr val="5F3058"/>
                </a:solidFill>
                <a:latin typeface="Arial" panose="020B0604020202020204" pitchFamily="34" charset="0"/>
                <a:ea typeface="+mn-ea"/>
                <a:cs typeface="Arial" panose="020B0604020202020204" pitchFamily="34" charset="0"/>
              </a:defRPr>
            </a:pPr>
            <a:r>
              <a:rPr lang="en-US" sz="1400" b="1" i="0" u="none" strike="noStrike" kern="1200" spc="0" baseline="0" dirty="0">
                <a:solidFill>
                  <a:srgbClr val="5F3058"/>
                </a:solidFill>
                <a:latin typeface="Arial" panose="020B0604020202020204" pitchFamily="34" charset="0"/>
                <a:ea typeface="+mn-ea"/>
                <a:cs typeface="Arial" panose="020B0604020202020204" pitchFamily="34" charset="0"/>
              </a:rPr>
              <a:t>Deals by Buyer Type</a:t>
            </a:r>
          </a:p>
        </c:rich>
      </c:tx>
      <c:layout>
        <c:manualLayout>
          <c:xMode val="edge"/>
          <c:yMode val="edge"/>
          <c:x val="0.20694910394265234"/>
          <c:y val="8.804563492063492E-3"/>
        </c:manualLayout>
      </c:layout>
      <c:overlay val="0"/>
      <c:spPr>
        <a:noFill/>
        <a:ln>
          <a:noFill/>
        </a:ln>
        <a:effectLst/>
      </c:spPr>
      <c:txPr>
        <a:bodyPr rot="0" spcFirstLastPara="1" vertOverflow="ellipsis" vert="horz" wrap="square" anchor="ctr" anchorCtr="1"/>
        <a:lstStyle/>
        <a:p>
          <a:pPr algn="ctr" rtl="0">
            <a:defRPr lang="en-US" sz="1400" b="1" i="0" u="none" strike="noStrike" kern="1200" spc="0" baseline="0">
              <a:solidFill>
                <a:srgbClr val="5F3058"/>
              </a:solidFill>
              <a:latin typeface="Arial" panose="020B0604020202020204" pitchFamily="34" charset="0"/>
              <a:ea typeface="+mn-ea"/>
              <a:cs typeface="Arial" panose="020B0604020202020204" pitchFamily="34" charset="0"/>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pivotFmt>
      <c:pivotFmt>
        <c:idx val="7"/>
        <c:spPr>
          <a:solidFill>
            <a:schemeClr val="bg2"/>
          </a:solidFill>
          <a:ln w="19050">
            <a:solidFill>
              <a:schemeClr val="lt1"/>
            </a:solidFill>
          </a:ln>
          <a:effectLst/>
        </c:spPr>
      </c:pivotFmt>
      <c:pivotFmt>
        <c:idx val="8"/>
        <c:spPr>
          <a:solidFill>
            <a:schemeClr val="accent2"/>
          </a:solidFill>
          <a:ln w="19050">
            <a:solidFill>
              <a:schemeClr val="lt1"/>
            </a:solidFill>
          </a:ln>
          <a:effectLst/>
        </c:spPr>
      </c:pivotFmt>
      <c:pivotFmt>
        <c:idx val="9"/>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5"/>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w="19050">
            <a:solidFill>
              <a:schemeClr val="lt1"/>
            </a:solidFill>
          </a:ln>
          <a:effectLst/>
        </c:spPr>
      </c:pivotFmt>
      <c:pivotFmt>
        <c:idx val="13"/>
        <c:spPr>
          <a:solidFill>
            <a:schemeClr val="bg2"/>
          </a:solidFill>
          <a:ln w="19050">
            <a:solidFill>
              <a:schemeClr val="lt1"/>
            </a:solidFill>
          </a:ln>
          <a:effectLst/>
        </c:spPr>
      </c:pivotFmt>
      <c:pivotFmt>
        <c:idx val="14"/>
        <c:spPr>
          <a:solidFill>
            <a:schemeClr val="accent2"/>
          </a:solidFill>
          <a:ln w="19050">
            <a:solidFill>
              <a:schemeClr val="lt1"/>
            </a:solidFill>
          </a:ln>
          <a:effectLst/>
        </c:spPr>
      </c:pivotFmt>
      <c:pivotFmt>
        <c:idx val="15"/>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1"/>
          </a:solidFill>
          <a:ln w="19050">
            <a:solidFill>
              <a:schemeClr val="lt1"/>
            </a:solidFill>
          </a:ln>
          <a:effectLst/>
        </c:spPr>
      </c:pivotFmt>
      <c:pivotFmt>
        <c:idx val="19"/>
        <c:spPr>
          <a:solidFill>
            <a:schemeClr val="bg2"/>
          </a:solidFill>
          <a:ln w="19050">
            <a:solidFill>
              <a:schemeClr val="lt1"/>
            </a:solidFill>
          </a:ln>
          <a:effectLst/>
        </c:spPr>
      </c:pivotFmt>
      <c:pivotFmt>
        <c:idx val="20"/>
        <c:spPr>
          <a:solidFill>
            <a:schemeClr val="accent2"/>
          </a:solidFill>
          <a:ln w="19050">
            <a:solidFill>
              <a:schemeClr val="lt1"/>
            </a:solidFill>
          </a:ln>
          <a:effectLst/>
        </c:spPr>
      </c:pivotFmt>
      <c:pivotFmt>
        <c:idx val="21"/>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6756272401433692"/>
          <c:y val="0.12067956349206349"/>
          <c:w val="0.65587491039426526"/>
          <c:h val="0.64834573412698426"/>
        </c:manualLayout>
      </c:layout>
      <c:pieChart>
        <c:varyColors val="1"/>
        <c:ser>
          <c:idx val="0"/>
          <c:order val="0"/>
          <c:tx>
            <c:strRef>
              <c:f>Pivot_BuyerType!$B$17</c:f>
              <c:strCache>
                <c:ptCount val="1"/>
                <c:pt idx="0">
                  <c:v>Total</c:v>
                </c:pt>
              </c:strCache>
            </c:strRef>
          </c:tx>
          <c:dPt>
            <c:idx val="0"/>
            <c:bubble3D val="0"/>
            <c:spPr>
              <a:solidFill>
                <a:srgbClr val="472442"/>
              </a:solidFill>
              <a:ln w="19050">
                <a:solidFill>
                  <a:schemeClr val="lt1"/>
                </a:solidFill>
              </a:ln>
              <a:effectLst/>
            </c:spPr>
            <c:extLst>
              <c:ext xmlns:c16="http://schemas.microsoft.com/office/drawing/2014/chart" uri="{C3380CC4-5D6E-409C-BE32-E72D297353CC}">
                <c16:uniqueId val="{00000001-2B79-4805-BA1C-CAF8B4A7B58F}"/>
              </c:ext>
            </c:extLst>
          </c:dPt>
          <c:dPt>
            <c:idx val="1"/>
            <c:bubble3D val="0"/>
            <c:spPr>
              <a:solidFill>
                <a:srgbClr val="5F3058"/>
              </a:solidFill>
              <a:ln w="19050">
                <a:solidFill>
                  <a:schemeClr val="lt1"/>
                </a:solidFill>
              </a:ln>
              <a:effectLst/>
            </c:spPr>
            <c:extLst>
              <c:ext xmlns:c16="http://schemas.microsoft.com/office/drawing/2014/chart" uri="{C3380CC4-5D6E-409C-BE32-E72D297353CC}">
                <c16:uniqueId val="{00000003-2B79-4805-BA1C-CAF8B4A7B58F}"/>
              </c:ext>
            </c:extLst>
          </c:dPt>
          <c:dPt>
            <c:idx val="2"/>
            <c:bubble3D val="0"/>
            <c:spPr>
              <a:solidFill>
                <a:srgbClr val="B097AB"/>
              </a:solidFill>
              <a:ln w="19050">
                <a:solidFill>
                  <a:schemeClr val="lt1"/>
                </a:solidFill>
              </a:ln>
              <a:effectLst/>
            </c:spPr>
            <c:extLst>
              <c:ext xmlns:c16="http://schemas.microsoft.com/office/drawing/2014/chart" uri="{C3380CC4-5D6E-409C-BE32-E72D297353CC}">
                <c16:uniqueId val="{00000005-2B79-4805-BA1C-CAF8B4A7B58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B79-4805-BA1C-CAF8B4A7B58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B79-4805-BA1C-CAF8B4A7B58F}"/>
              </c:ext>
            </c:extLst>
          </c:dPt>
          <c:dLbls>
            <c:dLbl>
              <c:idx val="1"/>
              <c:layout>
                <c:manualLayout>
                  <c:x val="-0.13422043519492352"/>
                  <c:y val="-0.211414790996784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B79-4805-BA1C-CAF8B4A7B58F}"/>
                </c:ext>
              </c:extLst>
            </c:dLbl>
            <c:dLbl>
              <c:idx val="2"/>
              <c:layout>
                <c:manualLayout>
                  <c:x val="0.16204483632188141"/>
                  <c:y val="0.1303550704442124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B79-4805-BA1C-CAF8B4A7B58F}"/>
                </c:ext>
              </c:extLst>
            </c:dLbl>
            <c:dLbl>
              <c:idx val="3"/>
              <c:delete val="1"/>
              <c:extLst>
                <c:ext xmlns:c15="http://schemas.microsoft.com/office/drawing/2012/chart" uri="{CE6537A1-D6FC-4f65-9D91-7224C49458BB}"/>
                <c:ext xmlns:c16="http://schemas.microsoft.com/office/drawing/2014/chart" uri="{C3380CC4-5D6E-409C-BE32-E72D297353CC}">
                  <c16:uniqueId val="{00000007-2B79-4805-BA1C-CAF8B4A7B58F}"/>
                </c:ext>
              </c:extLst>
            </c:dLbl>
            <c:dLbl>
              <c:idx val="4"/>
              <c:delete val="1"/>
              <c:extLst>
                <c:ext xmlns:c15="http://schemas.microsoft.com/office/drawing/2012/chart" uri="{CE6537A1-D6FC-4f65-9D91-7224C49458BB}"/>
                <c:ext xmlns:c16="http://schemas.microsoft.com/office/drawing/2014/chart" uri="{C3380CC4-5D6E-409C-BE32-E72D297353CC}">
                  <c16:uniqueId val="{00000009-2B79-4805-BA1C-CAF8B4A7B58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Pivot_BuyerType!$A$18:$A$23</c:f>
              <c:strCache>
                <c:ptCount val="5"/>
                <c:pt idx="0">
                  <c:v>Financial Buyers</c:v>
                </c:pt>
                <c:pt idx="1">
                  <c:v>PE-backed Buyers</c:v>
                </c:pt>
                <c:pt idx="2">
                  <c:v>Strategic Buyers</c:v>
                </c:pt>
                <c:pt idx="3">
                  <c:v>(blank)</c:v>
                </c:pt>
                <c:pt idx="4">
                  <c:v>Strategic Buyer</c:v>
                </c:pt>
              </c:strCache>
            </c:strRef>
          </c:cat>
          <c:val>
            <c:numRef>
              <c:f>Pivot_BuyerType!$B$18:$B$23</c:f>
              <c:numCache>
                <c:formatCode>0%</c:formatCode>
                <c:ptCount val="5"/>
                <c:pt idx="0">
                  <c:v>9.6153846153846159E-2</c:v>
                </c:pt>
                <c:pt idx="1">
                  <c:v>0.63461538461538458</c:v>
                </c:pt>
                <c:pt idx="2">
                  <c:v>0.26923076923076922</c:v>
                </c:pt>
                <c:pt idx="3">
                  <c:v>0</c:v>
                </c:pt>
                <c:pt idx="4">
                  <c:v>0</c:v>
                </c:pt>
              </c:numCache>
            </c:numRef>
          </c:val>
          <c:extLst>
            <c:ext xmlns:c16="http://schemas.microsoft.com/office/drawing/2014/chart" uri="{C3380CC4-5D6E-409C-BE32-E72D297353CC}">
              <c16:uniqueId val="{0000000A-2B79-4805-BA1C-CAF8B4A7B58F}"/>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legendEntry>
        <c:idx val="4"/>
        <c:delete val="1"/>
      </c:legendEntry>
      <c:layout>
        <c:manualLayout>
          <c:xMode val="edge"/>
          <c:yMode val="edge"/>
          <c:x val="0.21981792114695339"/>
          <c:y val="0.79799319727891138"/>
          <c:w val="0.56558207484762513"/>
          <c:h val="0.17128791099773244"/>
        </c:manualLayout>
      </c:layout>
      <c:overlay val="0"/>
      <c:spPr>
        <a:noFill/>
        <a:ln>
          <a:noFill/>
        </a:ln>
        <a:effectLst/>
      </c:spPr>
      <c:txPr>
        <a:bodyPr rot="0" spcFirstLastPara="1" vertOverflow="ellipsis" vert="horz" wrap="square" anchor="ctr" anchorCtr="1"/>
        <a:lstStyle/>
        <a:p>
          <a:pPr>
            <a:defRPr lang="en-US"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28289607259008"/>
          <c:y val="0.11017546417808891"/>
          <c:w val="0.8711136291284246"/>
          <c:h val="0.7695073272090992"/>
        </c:manualLayout>
      </c:layout>
      <c:lineChart>
        <c:grouping val="standard"/>
        <c:varyColors val="0"/>
        <c:ser>
          <c:idx val="0"/>
          <c:order val="0"/>
          <c:tx>
            <c:strRef>
              <c:f>'Chart-1'!$B$7:$B$14</c:f>
              <c:strCache>
                <c:ptCount val="8"/>
                <c:pt idx="0">
                  <c:v>Large Cap</c:v>
                </c:pt>
              </c:strCache>
            </c:strRef>
          </c:tx>
          <c:spPr>
            <a:ln w="19050">
              <a:solidFill>
                <a:schemeClr val="accent6"/>
              </a:solidFill>
            </a:ln>
          </c:spPr>
          <c:marker>
            <c:symbol val="circle"/>
            <c:size val="5"/>
            <c:spPr>
              <a:solidFill>
                <a:schemeClr val="accent6"/>
              </a:solidFill>
              <a:ln w="19050">
                <a:solidFill>
                  <a:schemeClr val="accent6"/>
                </a:solidFill>
              </a:ln>
            </c:spPr>
          </c:marker>
          <c:cat>
            <c:strRef>
              <c:f>'Chart-1'!$C$7:$C$30</c:f>
              <c:strCache>
                <c:ptCount val="24"/>
                <c:pt idx="0">
                  <c:v>3Q16</c:v>
                </c:pt>
                <c:pt idx="1">
                  <c:v>4Q16</c:v>
                </c:pt>
                <c:pt idx="2">
                  <c:v>1Q17</c:v>
                </c:pt>
                <c:pt idx="3">
                  <c:v>2Q17</c:v>
                </c:pt>
                <c:pt idx="4">
                  <c:v>3Q17</c:v>
                </c:pt>
                <c:pt idx="5">
                  <c:v>4Q17</c:v>
                </c:pt>
                <c:pt idx="6">
                  <c:v>1Q18</c:v>
                </c:pt>
                <c:pt idx="7">
                  <c:v>2Q18</c:v>
                </c:pt>
                <c:pt idx="8">
                  <c:v>3Q18</c:v>
                </c:pt>
                <c:pt idx="9">
                  <c:v>4Q18</c:v>
                </c:pt>
                <c:pt idx="10">
                  <c:v>1Q19</c:v>
                </c:pt>
                <c:pt idx="11">
                  <c:v>2Q19</c:v>
                </c:pt>
                <c:pt idx="12">
                  <c:v>3Q19</c:v>
                </c:pt>
                <c:pt idx="13">
                  <c:v>4Q19</c:v>
                </c:pt>
                <c:pt idx="14">
                  <c:v>1Q20</c:v>
                </c:pt>
                <c:pt idx="15">
                  <c:v>2Q20</c:v>
                </c:pt>
                <c:pt idx="16">
                  <c:v>3Q20</c:v>
                </c:pt>
                <c:pt idx="17">
                  <c:v>4Q20</c:v>
                </c:pt>
                <c:pt idx="18">
                  <c:v>1Q21</c:v>
                </c:pt>
                <c:pt idx="19">
                  <c:v>2Q21</c:v>
                </c:pt>
                <c:pt idx="20">
                  <c:v>3Q21</c:v>
                </c:pt>
                <c:pt idx="21">
                  <c:v>4Q21</c:v>
                </c:pt>
                <c:pt idx="22">
                  <c:v>1Q22</c:v>
                </c:pt>
                <c:pt idx="23">
                  <c:v>2Q22</c:v>
                </c:pt>
              </c:strCache>
            </c:strRef>
          </c:cat>
          <c:val>
            <c:numRef>
              <c:f>'Chart-1'!$D$7:$D$30</c:f>
              <c:numCache>
                <c:formatCode>#,##0.0</c:formatCode>
                <c:ptCount val="24"/>
                <c:pt idx="0">
                  <c:v>6.3719906384794163</c:v>
                </c:pt>
                <c:pt idx="1">
                  <c:v>5.8102313141589885</c:v>
                </c:pt>
                <c:pt idx="2">
                  <c:v>5.2599522655102282</c:v>
                </c:pt>
                <c:pt idx="3">
                  <c:v>6.125995048342185</c:v>
                </c:pt>
                <c:pt idx="4">
                  <c:v>6.3348147108514246</c:v>
                </c:pt>
                <c:pt idx="5">
                  <c:v>6.7800930373898138</c:v>
                </c:pt>
                <c:pt idx="6">
                  <c:v>6.3216202757580175</c:v>
                </c:pt>
                <c:pt idx="7">
                  <c:v>7.0100871459605729</c:v>
                </c:pt>
                <c:pt idx="8">
                  <c:v>8.5149402625534538</c:v>
                </c:pt>
                <c:pt idx="9">
                  <c:v>6.7902369766023352</c:v>
                </c:pt>
                <c:pt idx="10">
                  <c:v>7.1365313288185765</c:v>
                </c:pt>
                <c:pt idx="11">
                  <c:v>7.9307513447513678</c:v>
                </c:pt>
                <c:pt idx="12">
                  <c:v>7.8</c:v>
                </c:pt>
                <c:pt idx="13" formatCode="0.0">
                  <c:v>8.8000000000000007</c:v>
                </c:pt>
                <c:pt idx="14" formatCode="0.0">
                  <c:v>6.2</c:v>
                </c:pt>
                <c:pt idx="15" formatCode="0.0">
                  <c:v>8.9</c:v>
                </c:pt>
                <c:pt idx="16" formatCode="0.0">
                  <c:v>9.7000000000000011</c:v>
                </c:pt>
                <c:pt idx="17" formatCode="0.0">
                  <c:v>12.8</c:v>
                </c:pt>
                <c:pt idx="18" formatCode="0.0">
                  <c:v>10.4</c:v>
                </c:pt>
                <c:pt idx="19" formatCode="0.0">
                  <c:v>11.2</c:v>
                </c:pt>
                <c:pt idx="20" formatCode="0.0">
                  <c:v>12</c:v>
                </c:pt>
                <c:pt idx="21" formatCode="0.0">
                  <c:v>11.2</c:v>
                </c:pt>
                <c:pt idx="22" formatCode="0.0">
                  <c:v>7.9</c:v>
                </c:pt>
                <c:pt idx="23" formatCode="0.0">
                  <c:v>5.7</c:v>
                </c:pt>
              </c:numCache>
            </c:numRef>
          </c:val>
          <c:smooth val="0"/>
          <c:extLst>
            <c:ext xmlns:c16="http://schemas.microsoft.com/office/drawing/2014/chart" uri="{C3380CC4-5D6E-409C-BE32-E72D297353CC}">
              <c16:uniqueId val="{00000000-AE2D-44FA-89E2-F65CF3B7E462}"/>
            </c:ext>
          </c:extLst>
        </c:ser>
        <c:ser>
          <c:idx val="1"/>
          <c:order val="1"/>
          <c:tx>
            <c:strRef>
              <c:f>'Chart-1'!$B$32:$B$38</c:f>
              <c:strCache>
                <c:ptCount val="7"/>
                <c:pt idx="0">
                  <c:v>Mid Cap</c:v>
                </c:pt>
              </c:strCache>
            </c:strRef>
          </c:tx>
          <c:spPr>
            <a:ln w="19050">
              <a:solidFill>
                <a:schemeClr val="accent3"/>
              </a:solidFill>
            </a:ln>
          </c:spPr>
          <c:marker>
            <c:symbol val="circle"/>
            <c:size val="5"/>
            <c:spPr>
              <a:solidFill>
                <a:schemeClr val="accent3"/>
              </a:solidFill>
              <a:ln w="19050">
                <a:solidFill>
                  <a:schemeClr val="accent3"/>
                </a:solidFill>
              </a:ln>
            </c:spPr>
          </c:marker>
          <c:cat>
            <c:strRef>
              <c:f>'Chart-1'!$C$7:$C$30</c:f>
              <c:strCache>
                <c:ptCount val="24"/>
                <c:pt idx="0">
                  <c:v>3Q16</c:v>
                </c:pt>
                <c:pt idx="1">
                  <c:v>4Q16</c:v>
                </c:pt>
                <c:pt idx="2">
                  <c:v>1Q17</c:v>
                </c:pt>
                <c:pt idx="3">
                  <c:v>2Q17</c:v>
                </c:pt>
                <c:pt idx="4">
                  <c:v>3Q17</c:v>
                </c:pt>
                <c:pt idx="5">
                  <c:v>4Q17</c:v>
                </c:pt>
                <c:pt idx="6">
                  <c:v>1Q18</c:v>
                </c:pt>
                <c:pt idx="7">
                  <c:v>2Q18</c:v>
                </c:pt>
                <c:pt idx="8">
                  <c:v>3Q18</c:v>
                </c:pt>
                <c:pt idx="9">
                  <c:v>4Q18</c:v>
                </c:pt>
                <c:pt idx="10">
                  <c:v>1Q19</c:v>
                </c:pt>
                <c:pt idx="11">
                  <c:v>2Q19</c:v>
                </c:pt>
                <c:pt idx="12">
                  <c:v>3Q19</c:v>
                </c:pt>
                <c:pt idx="13">
                  <c:v>4Q19</c:v>
                </c:pt>
                <c:pt idx="14">
                  <c:v>1Q20</c:v>
                </c:pt>
                <c:pt idx="15">
                  <c:v>2Q20</c:v>
                </c:pt>
                <c:pt idx="16">
                  <c:v>3Q20</c:v>
                </c:pt>
                <c:pt idx="17">
                  <c:v>4Q20</c:v>
                </c:pt>
                <c:pt idx="18">
                  <c:v>1Q21</c:v>
                </c:pt>
                <c:pt idx="19">
                  <c:v>2Q21</c:v>
                </c:pt>
                <c:pt idx="20">
                  <c:v>3Q21</c:v>
                </c:pt>
                <c:pt idx="21">
                  <c:v>4Q21</c:v>
                </c:pt>
                <c:pt idx="22">
                  <c:v>1Q22</c:v>
                </c:pt>
                <c:pt idx="23">
                  <c:v>2Q22</c:v>
                </c:pt>
              </c:strCache>
            </c:strRef>
          </c:cat>
          <c:val>
            <c:numRef>
              <c:f>'Chart-1'!$D$33:$D$56</c:f>
              <c:numCache>
                <c:formatCode>0.0</c:formatCode>
                <c:ptCount val="24"/>
                <c:pt idx="0">
                  <c:v>5.4063542841621492</c:v>
                </c:pt>
                <c:pt idx="1">
                  <c:v>3.2787363202127602</c:v>
                </c:pt>
                <c:pt idx="2" formatCode="#,##0.0">
                  <c:v>3.4339696814453449</c:v>
                </c:pt>
                <c:pt idx="3" formatCode="#,##0.0">
                  <c:v>4.2382934324015737</c:v>
                </c:pt>
                <c:pt idx="4" formatCode="#,##0.0">
                  <c:v>5.5075668068788755</c:v>
                </c:pt>
                <c:pt idx="5" formatCode="#,##0.0">
                  <c:v>5.6119993773567058</c:v>
                </c:pt>
                <c:pt idx="6" formatCode="#,##0.0">
                  <c:v>5.3874776546901826</c:v>
                </c:pt>
                <c:pt idx="7" formatCode="#,##0.0">
                  <c:v>6.1813987768901724</c:v>
                </c:pt>
                <c:pt idx="8" formatCode="#,##0.0">
                  <c:v>4.7966827957753591</c:v>
                </c:pt>
                <c:pt idx="9" formatCode="#,##0.0">
                  <c:v>5.2320219599403774</c:v>
                </c:pt>
                <c:pt idx="10" formatCode="#,##0.0">
                  <c:v>4.5186779179958805</c:v>
                </c:pt>
                <c:pt idx="11" formatCode="#,##0.0">
                  <c:v>6.0780228969686974</c:v>
                </c:pt>
                <c:pt idx="12" formatCode="#,##0.0">
                  <c:v>5</c:v>
                </c:pt>
                <c:pt idx="13" formatCode="#,##0.0">
                  <c:v>4.5</c:v>
                </c:pt>
                <c:pt idx="14" formatCode="#,##0.0">
                  <c:v>3.5</c:v>
                </c:pt>
                <c:pt idx="15">
                  <c:v>1.5</c:v>
                </c:pt>
                <c:pt idx="16">
                  <c:v>1.6</c:v>
                </c:pt>
                <c:pt idx="17">
                  <c:v>2.2999999999999998</c:v>
                </c:pt>
                <c:pt idx="18">
                  <c:v>2.1</c:v>
                </c:pt>
                <c:pt idx="19">
                  <c:v>2.1</c:v>
                </c:pt>
                <c:pt idx="20">
                  <c:v>4</c:v>
                </c:pt>
                <c:pt idx="21">
                  <c:v>3.9</c:v>
                </c:pt>
                <c:pt idx="22">
                  <c:v>3.1</c:v>
                </c:pt>
                <c:pt idx="23">
                  <c:v>4.9000000000000004</c:v>
                </c:pt>
              </c:numCache>
            </c:numRef>
          </c:val>
          <c:smooth val="0"/>
          <c:extLst>
            <c:ext xmlns:c16="http://schemas.microsoft.com/office/drawing/2014/chart" uri="{C3380CC4-5D6E-409C-BE32-E72D297353CC}">
              <c16:uniqueId val="{00000001-AE2D-44FA-89E2-F65CF3B7E462}"/>
            </c:ext>
          </c:extLst>
        </c:ser>
        <c:ser>
          <c:idx val="2"/>
          <c:order val="2"/>
          <c:tx>
            <c:strRef>
              <c:f>'Chart-1'!$B$58:$B$67</c:f>
              <c:strCache>
                <c:ptCount val="10"/>
                <c:pt idx="0">
                  <c:v>Small Cap</c:v>
                </c:pt>
              </c:strCache>
            </c:strRef>
          </c:tx>
          <c:spPr>
            <a:ln w="19050">
              <a:solidFill>
                <a:schemeClr val="accent2"/>
              </a:solidFill>
            </a:ln>
          </c:spPr>
          <c:marker>
            <c:symbol val="circle"/>
            <c:size val="5"/>
            <c:spPr>
              <a:solidFill>
                <a:schemeClr val="accent2"/>
              </a:solidFill>
              <a:ln w="19050">
                <a:solidFill>
                  <a:schemeClr val="accent2"/>
                </a:solidFill>
              </a:ln>
            </c:spPr>
          </c:marker>
          <c:cat>
            <c:strRef>
              <c:f>'Chart-1'!$C$7:$C$30</c:f>
              <c:strCache>
                <c:ptCount val="24"/>
                <c:pt idx="0">
                  <c:v>3Q16</c:v>
                </c:pt>
                <c:pt idx="1">
                  <c:v>4Q16</c:v>
                </c:pt>
                <c:pt idx="2">
                  <c:v>1Q17</c:v>
                </c:pt>
                <c:pt idx="3">
                  <c:v>2Q17</c:v>
                </c:pt>
                <c:pt idx="4">
                  <c:v>3Q17</c:v>
                </c:pt>
                <c:pt idx="5">
                  <c:v>4Q17</c:v>
                </c:pt>
                <c:pt idx="6">
                  <c:v>1Q18</c:v>
                </c:pt>
                <c:pt idx="7">
                  <c:v>2Q18</c:v>
                </c:pt>
                <c:pt idx="8">
                  <c:v>3Q18</c:v>
                </c:pt>
                <c:pt idx="9">
                  <c:v>4Q18</c:v>
                </c:pt>
                <c:pt idx="10">
                  <c:v>1Q19</c:v>
                </c:pt>
                <c:pt idx="11">
                  <c:v>2Q19</c:v>
                </c:pt>
                <c:pt idx="12">
                  <c:v>3Q19</c:v>
                </c:pt>
                <c:pt idx="13">
                  <c:v>4Q19</c:v>
                </c:pt>
                <c:pt idx="14">
                  <c:v>1Q20</c:v>
                </c:pt>
                <c:pt idx="15">
                  <c:v>2Q20</c:v>
                </c:pt>
                <c:pt idx="16">
                  <c:v>3Q20</c:v>
                </c:pt>
                <c:pt idx="17">
                  <c:v>4Q20</c:v>
                </c:pt>
                <c:pt idx="18">
                  <c:v>1Q21</c:v>
                </c:pt>
                <c:pt idx="19">
                  <c:v>2Q21</c:v>
                </c:pt>
                <c:pt idx="20">
                  <c:v>3Q21</c:v>
                </c:pt>
                <c:pt idx="21">
                  <c:v>4Q21</c:v>
                </c:pt>
                <c:pt idx="22">
                  <c:v>1Q22</c:v>
                </c:pt>
                <c:pt idx="23">
                  <c:v>2Q22</c:v>
                </c:pt>
              </c:strCache>
            </c:strRef>
          </c:cat>
          <c:val>
            <c:numRef>
              <c:f>'Chart-1'!$D$60:$D$83</c:f>
              <c:numCache>
                <c:formatCode>#,##0.0</c:formatCode>
                <c:ptCount val="24"/>
                <c:pt idx="0">
                  <c:v>1.948782996935688</c:v>
                </c:pt>
                <c:pt idx="1">
                  <c:v>2.057464494627395</c:v>
                </c:pt>
                <c:pt idx="2">
                  <c:v>1.6471226332520854</c:v>
                </c:pt>
                <c:pt idx="3">
                  <c:v>0.96686619718309863</c:v>
                </c:pt>
                <c:pt idx="4">
                  <c:v>2.083835017678358</c:v>
                </c:pt>
                <c:pt idx="5">
                  <c:v>2.237381205954319</c:v>
                </c:pt>
                <c:pt idx="6">
                  <c:v>2.1001018182412134</c:v>
                </c:pt>
                <c:pt idx="7">
                  <c:v>1.7061513791135965</c:v>
                </c:pt>
                <c:pt idx="8">
                  <c:v>1.9662828246758963</c:v>
                </c:pt>
                <c:pt idx="9">
                  <c:v>0.77815479596540849</c:v>
                </c:pt>
                <c:pt idx="10">
                  <c:v>1.9384872616346849</c:v>
                </c:pt>
                <c:pt idx="11">
                  <c:v>0.97655025362257064</c:v>
                </c:pt>
                <c:pt idx="12">
                  <c:v>2.2999999999999998</c:v>
                </c:pt>
                <c:pt idx="13" formatCode="0.0">
                  <c:v>2.2999999999999998</c:v>
                </c:pt>
                <c:pt idx="14">
                  <c:v>1</c:v>
                </c:pt>
                <c:pt idx="15" formatCode="0.0">
                  <c:v>1.5</c:v>
                </c:pt>
                <c:pt idx="16" formatCode="0.0">
                  <c:v>2.6</c:v>
                </c:pt>
                <c:pt idx="17" formatCode="0.0">
                  <c:v>3</c:v>
                </c:pt>
                <c:pt idx="18" formatCode="0.0">
                  <c:v>2.5</c:v>
                </c:pt>
                <c:pt idx="19" formatCode="0.0">
                  <c:v>2.5</c:v>
                </c:pt>
                <c:pt idx="20" formatCode="0.0">
                  <c:v>1.6</c:v>
                </c:pt>
                <c:pt idx="21">
                  <c:v>0.9</c:v>
                </c:pt>
                <c:pt idx="22" formatCode="General">
                  <c:v>1.1000000000000001</c:v>
                </c:pt>
                <c:pt idx="23" formatCode="General">
                  <c:v>2.2000000000000002</c:v>
                </c:pt>
              </c:numCache>
            </c:numRef>
          </c:val>
          <c:smooth val="0"/>
          <c:extLst>
            <c:ext xmlns:c16="http://schemas.microsoft.com/office/drawing/2014/chart" uri="{C3380CC4-5D6E-409C-BE32-E72D297353CC}">
              <c16:uniqueId val="{00000002-AE2D-44FA-89E2-F65CF3B7E462}"/>
            </c:ext>
          </c:extLst>
        </c:ser>
        <c:dLbls>
          <c:showLegendKey val="0"/>
          <c:showVal val="0"/>
          <c:showCatName val="0"/>
          <c:showSerName val="0"/>
          <c:showPercent val="0"/>
          <c:showBubbleSize val="0"/>
        </c:dLbls>
        <c:marker val="1"/>
        <c:smooth val="0"/>
        <c:axId val="50590464"/>
        <c:axId val="50592000"/>
      </c:lineChart>
      <c:catAx>
        <c:axId val="50590464"/>
        <c:scaling>
          <c:orientation val="minMax"/>
        </c:scaling>
        <c:delete val="0"/>
        <c:axPos val="b"/>
        <c:numFmt formatCode="General" sourceLinked="1"/>
        <c:majorTickMark val="out"/>
        <c:minorTickMark val="none"/>
        <c:tickLblPos val="nextTo"/>
        <c:txPr>
          <a:bodyPr rot="0" vert="horz"/>
          <a:lstStyle/>
          <a:p>
            <a:pPr>
              <a:defRPr/>
            </a:pPr>
            <a:endParaRPr lang="en-US"/>
          </a:p>
        </c:txPr>
        <c:crossAx val="50592000"/>
        <c:crosses val="autoZero"/>
        <c:auto val="1"/>
        <c:lblAlgn val="ctr"/>
        <c:lblOffset val="100"/>
        <c:tickLblSkip val="2"/>
        <c:noMultiLvlLbl val="0"/>
      </c:catAx>
      <c:valAx>
        <c:axId val="50592000"/>
        <c:scaling>
          <c:orientation val="minMax"/>
          <c:min val="0"/>
        </c:scaling>
        <c:delete val="0"/>
        <c:axPos val="l"/>
        <c:numFmt formatCode="0.0\x" sourceLinked="0"/>
        <c:majorTickMark val="out"/>
        <c:minorTickMark val="none"/>
        <c:tickLblPos val="nextTo"/>
        <c:spPr>
          <a:ln>
            <a:solidFill>
              <a:schemeClr val="bg1">
                <a:lumMod val="75000"/>
              </a:schemeClr>
            </a:solidFill>
          </a:ln>
        </c:spPr>
        <c:txPr>
          <a:bodyPr rot="0" vert="horz"/>
          <a:lstStyle/>
          <a:p>
            <a:pPr>
              <a:defRPr/>
            </a:pPr>
            <a:endParaRPr lang="en-US"/>
          </a:p>
        </c:txPr>
        <c:crossAx val="50590464"/>
        <c:crosses val="autoZero"/>
        <c:crossBetween val="midCat"/>
        <c:majorUnit val="1"/>
      </c:valAx>
    </c:plotArea>
    <c:legend>
      <c:legendPos val="l"/>
      <c:layout>
        <c:manualLayout>
          <c:xMode val="edge"/>
          <c:yMode val="edge"/>
          <c:x val="0.11323165959740267"/>
          <c:y val="0.19154636920384951"/>
          <c:w val="0.19051066665190067"/>
          <c:h val="0.23600174978127741"/>
        </c:manualLayout>
      </c:layout>
      <c:overlay val="0"/>
    </c:legend>
    <c:plotVisOnly val="1"/>
    <c:dispBlanksAs val="gap"/>
    <c:showDLblsOverMax val="0"/>
  </c:chart>
  <c:spPr>
    <a:ln>
      <a:noFill/>
    </a:ln>
  </c:spPr>
  <c:txPr>
    <a:bodyPr/>
    <a:lstStyle/>
    <a:p>
      <a:pPr>
        <a:defRPr sz="800" b="0" i="0" u="none" strike="noStrike" baseline="0">
          <a:solidFill>
            <a:srgbClr val="000000"/>
          </a:solidFill>
          <a:latin typeface="+mn-lt"/>
          <a:ea typeface="Calibri"/>
          <a:cs typeface="Arial" pitchFamily="34" charset="0"/>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886180093117904E-2"/>
          <c:y val="0.11457855639792235"/>
          <c:w val="0.90799909011559865"/>
          <c:h val="0.66221602840355465"/>
        </c:manualLayout>
      </c:layout>
      <c:barChart>
        <c:barDir val="col"/>
        <c:grouping val="stacked"/>
        <c:varyColors val="0"/>
        <c:ser>
          <c:idx val="0"/>
          <c:order val="0"/>
          <c:tx>
            <c:strRef>
              <c:f>'Chart-8'!$G$6</c:f>
              <c:strCache>
                <c:ptCount val="1"/>
                <c:pt idx="0">
                  <c:v>Small Cap</c:v>
                </c:pt>
              </c:strCache>
            </c:strRef>
          </c:tx>
          <c:spPr>
            <a:solidFill>
              <a:schemeClr val="accent2"/>
            </a:solidFill>
          </c:spPr>
          <c:invertIfNegative val="0"/>
          <c:cat>
            <c:strRef>
              <c:f>'Chart-8'!$D$7:$D$11</c:f>
              <c:strCache>
                <c:ptCount val="5"/>
                <c:pt idx="0">
                  <c:v>0%-10%</c:v>
                </c:pt>
                <c:pt idx="1">
                  <c:v>10%-20%</c:v>
                </c:pt>
                <c:pt idx="2">
                  <c:v>20%-30%</c:v>
                </c:pt>
                <c:pt idx="3">
                  <c:v>30%-40%</c:v>
                </c:pt>
                <c:pt idx="4">
                  <c:v>40%-50%</c:v>
                </c:pt>
              </c:strCache>
            </c:strRef>
          </c:cat>
          <c:val>
            <c:numRef>
              <c:f>'Chart-8'!$G$7:$G$11</c:f>
              <c:numCache>
                <c:formatCode>General</c:formatCode>
                <c:ptCount val="5"/>
                <c:pt idx="0">
                  <c:v>0</c:v>
                </c:pt>
                <c:pt idx="1">
                  <c:v>1</c:v>
                </c:pt>
                <c:pt idx="2">
                  <c:v>1</c:v>
                </c:pt>
                <c:pt idx="3">
                  <c:v>1</c:v>
                </c:pt>
                <c:pt idx="4">
                  <c:v>0</c:v>
                </c:pt>
              </c:numCache>
            </c:numRef>
          </c:val>
          <c:extLst>
            <c:ext xmlns:c16="http://schemas.microsoft.com/office/drawing/2014/chart" uri="{C3380CC4-5D6E-409C-BE32-E72D297353CC}">
              <c16:uniqueId val="{00000000-6361-4828-93E1-24FB929EECD7}"/>
            </c:ext>
          </c:extLst>
        </c:ser>
        <c:ser>
          <c:idx val="1"/>
          <c:order val="1"/>
          <c:tx>
            <c:strRef>
              <c:f>'Chart-8'!$F$6</c:f>
              <c:strCache>
                <c:ptCount val="1"/>
                <c:pt idx="0">
                  <c:v>Mid Cap</c:v>
                </c:pt>
              </c:strCache>
            </c:strRef>
          </c:tx>
          <c:spPr>
            <a:solidFill>
              <a:schemeClr val="accent3"/>
            </a:solidFill>
          </c:spPr>
          <c:invertIfNegative val="0"/>
          <c:cat>
            <c:strRef>
              <c:f>'Chart-8'!$D$7:$D$11</c:f>
              <c:strCache>
                <c:ptCount val="5"/>
                <c:pt idx="0">
                  <c:v>0%-10%</c:v>
                </c:pt>
                <c:pt idx="1">
                  <c:v>10%-20%</c:v>
                </c:pt>
                <c:pt idx="2">
                  <c:v>20%-30%</c:v>
                </c:pt>
                <c:pt idx="3">
                  <c:v>30%-40%</c:v>
                </c:pt>
                <c:pt idx="4">
                  <c:v>40%-50%</c:v>
                </c:pt>
              </c:strCache>
            </c:strRef>
          </c:cat>
          <c:val>
            <c:numRef>
              <c:f>'Chart-8'!$F$7:$F$11</c:f>
              <c:numCache>
                <c:formatCode>General</c:formatCode>
                <c:ptCount val="5"/>
                <c:pt idx="0">
                  <c:v>0</c:v>
                </c:pt>
                <c:pt idx="1">
                  <c:v>1</c:v>
                </c:pt>
                <c:pt idx="2">
                  <c:v>1</c:v>
                </c:pt>
                <c:pt idx="3">
                  <c:v>0</c:v>
                </c:pt>
                <c:pt idx="4">
                  <c:v>0</c:v>
                </c:pt>
              </c:numCache>
            </c:numRef>
          </c:val>
          <c:extLst>
            <c:ext xmlns:c16="http://schemas.microsoft.com/office/drawing/2014/chart" uri="{C3380CC4-5D6E-409C-BE32-E72D297353CC}">
              <c16:uniqueId val="{00000001-6361-4828-93E1-24FB929EECD7}"/>
            </c:ext>
          </c:extLst>
        </c:ser>
        <c:ser>
          <c:idx val="2"/>
          <c:order val="2"/>
          <c:tx>
            <c:strRef>
              <c:f>'Chart-8'!$E$6</c:f>
              <c:strCache>
                <c:ptCount val="1"/>
                <c:pt idx="0">
                  <c:v>Large Cap</c:v>
                </c:pt>
              </c:strCache>
            </c:strRef>
          </c:tx>
          <c:spPr>
            <a:solidFill>
              <a:schemeClr val="accent6"/>
            </a:solidFill>
          </c:spPr>
          <c:invertIfNegative val="0"/>
          <c:cat>
            <c:strRef>
              <c:f>'Chart-8'!$D$7:$D$11</c:f>
              <c:strCache>
                <c:ptCount val="5"/>
                <c:pt idx="0">
                  <c:v>0%-10%</c:v>
                </c:pt>
                <c:pt idx="1">
                  <c:v>10%-20%</c:v>
                </c:pt>
                <c:pt idx="2">
                  <c:v>20%-30%</c:v>
                </c:pt>
                <c:pt idx="3">
                  <c:v>30%-40%</c:v>
                </c:pt>
                <c:pt idx="4">
                  <c:v>40%-50%</c:v>
                </c:pt>
              </c:strCache>
            </c:strRef>
          </c:cat>
          <c:val>
            <c:numRef>
              <c:f>'Chart-8'!$E$7:$E$11</c:f>
              <c:numCache>
                <c:formatCode>General</c:formatCode>
                <c:ptCount val="5"/>
                <c:pt idx="0">
                  <c:v>2</c:v>
                </c:pt>
                <c:pt idx="1">
                  <c:v>1</c:v>
                </c:pt>
                <c:pt idx="2">
                  <c:v>6</c:v>
                </c:pt>
                <c:pt idx="3">
                  <c:v>1</c:v>
                </c:pt>
                <c:pt idx="4">
                  <c:v>3</c:v>
                </c:pt>
              </c:numCache>
            </c:numRef>
          </c:val>
          <c:extLst>
            <c:ext xmlns:c16="http://schemas.microsoft.com/office/drawing/2014/chart" uri="{C3380CC4-5D6E-409C-BE32-E72D297353CC}">
              <c16:uniqueId val="{00000002-6361-4828-93E1-24FB929EECD7}"/>
            </c:ext>
          </c:extLst>
        </c:ser>
        <c:dLbls>
          <c:showLegendKey val="0"/>
          <c:showVal val="0"/>
          <c:showCatName val="0"/>
          <c:showSerName val="0"/>
          <c:showPercent val="0"/>
          <c:showBubbleSize val="0"/>
        </c:dLbls>
        <c:gapWidth val="150"/>
        <c:overlap val="100"/>
        <c:axId val="50666496"/>
        <c:axId val="50619520"/>
      </c:barChart>
      <c:catAx>
        <c:axId val="50666496"/>
        <c:scaling>
          <c:orientation val="minMax"/>
        </c:scaling>
        <c:delete val="0"/>
        <c:axPos val="b"/>
        <c:title>
          <c:tx>
            <c:rich>
              <a:bodyPr/>
              <a:lstStyle/>
              <a:p>
                <a:pPr algn="ctr" rtl="0">
                  <a:defRPr lang="en-IN" sz="1000" b="0" i="0" u="none" strike="noStrike" kern="1200" baseline="0">
                    <a:solidFill>
                      <a:srgbClr val="29265B"/>
                    </a:solidFill>
                    <a:latin typeface="Arial" pitchFamily="34" charset="0"/>
                    <a:ea typeface="Calibri"/>
                    <a:cs typeface="Arial" pitchFamily="34" charset="0"/>
                  </a:defRPr>
                </a:pPr>
                <a:r>
                  <a:rPr lang="en-US" sz="1000" b="0" i="0" u="none" strike="noStrike" kern="1200" baseline="0" dirty="0">
                    <a:solidFill>
                      <a:schemeClr val="accent1"/>
                    </a:solidFill>
                    <a:latin typeface="Arial" pitchFamily="34" charset="0"/>
                    <a:ea typeface="Calibri"/>
                    <a:cs typeface="Arial" pitchFamily="34" charset="0"/>
                  </a:rPr>
                  <a:t>EBITDA Margin Range</a:t>
                </a:r>
              </a:p>
            </c:rich>
          </c:tx>
          <c:layout>
            <c:manualLayout>
              <c:xMode val="edge"/>
              <c:yMode val="edge"/>
              <c:x val="0.36794649086585723"/>
              <c:y val="0.89966682361269723"/>
            </c:manualLayout>
          </c:layout>
          <c:overlay val="0"/>
        </c:title>
        <c:numFmt formatCode="General" sourceLinked="1"/>
        <c:majorTickMark val="out"/>
        <c:minorTickMark val="none"/>
        <c:tickLblPos val="nextTo"/>
        <c:txPr>
          <a:bodyPr rot="0" vert="horz"/>
          <a:lstStyle/>
          <a:p>
            <a:pPr>
              <a:defRPr lang="en-IN" b="1"/>
            </a:pPr>
            <a:endParaRPr lang="en-US"/>
          </a:p>
        </c:txPr>
        <c:crossAx val="50619520"/>
        <c:crosses val="autoZero"/>
        <c:auto val="1"/>
        <c:lblAlgn val="ctr"/>
        <c:lblOffset val="100"/>
        <c:noMultiLvlLbl val="0"/>
      </c:catAx>
      <c:valAx>
        <c:axId val="50619520"/>
        <c:scaling>
          <c:orientation val="minMax"/>
          <c:min val="0"/>
        </c:scaling>
        <c:delete val="0"/>
        <c:axPos val="l"/>
        <c:numFmt formatCode="General" sourceLinked="1"/>
        <c:majorTickMark val="out"/>
        <c:minorTickMark val="none"/>
        <c:tickLblPos val="nextTo"/>
        <c:txPr>
          <a:bodyPr rot="0" vert="horz"/>
          <a:lstStyle/>
          <a:p>
            <a:pPr>
              <a:defRPr lang="en-IN" b="1"/>
            </a:pPr>
            <a:endParaRPr lang="en-US"/>
          </a:p>
        </c:txPr>
        <c:crossAx val="50666496"/>
        <c:crosses val="autoZero"/>
        <c:crossBetween val="between"/>
      </c:valAx>
      <c:spPr>
        <a:noFill/>
        <a:ln w="25400">
          <a:noFill/>
        </a:ln>
      </c:spPr>
    </c:plotArea>
    <c:legend>
      <c:legendPos val="r"/>
      <c:layout>
        <c:manualLayout>
          <c:xMode val="edge"/>
          <c:yMode val="edge"/>
          <c:x val="0.12624450424709571"/>
          <c:y val="0.15498837931518111"/>
          <c:w val="0.17329617816760254"/>
          <c:h val="0.20117536401105757"/>
        </c:manualLayout>
      </c:layout>
      <c:overlay val="0"/>
      <c:txPr>
        <a:bodyPr/>
        <a:lstStyle/>
        <a:p>
          <a:pPr>
            <a:defRPr lang="en-IN"/>
          </a:pPr>
          <a:endParaRPr lang="en-US"/>
        </a:p>
      </c:txPr>
    </c:legend>
    <c:plotVisOnly val="1"/>
    <c:dispBlanksAs val="gap"/>
    <c:showDLblsOverMax val="0"/>
  </c:chart>
  <c:spPr>
    <a:noFill/>
    <a:ln>
      <a:noFill/>
    </a:ln>
  </c:spPr>
  <c:txPr>
    <a:bodyPr/>
    <a:lstStyle/>
    <a:p>
      <a:pPr>
        <a:defRPr sz="900" b="0" i="0" u="none" strike="noStrike" baseline="0">
          <a:solidFill>
            <a:schemeClr val="tx1">
              <a:lumMod val="75000"/>
              <a:lumOff val="25000"/>
            </a:schemeClr>
          </a:solidFill>
          <a:latin typeface="Arial" pitchFamily="34" charset="0"/>
          <a:ea typeface="Calibri"/>
          <a:cs typeface="Arial" pitchFamily="34" charset="0"/>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184915181119792E-2"/>
          <c:y val="0.15781452923920838"/>
          <c:w val="0.90116873188305757"/>
          <c:h val="0.63840921268926543"/>
        </c:manualLayout>
      </c:layout>
      <c:barChart>
        <c:barDir val="col"/>
        <c:grouping val="stacked"/>
        <c:varyColors val="0"/>
        <c:ser>
          <c:idx val="2"/>
          <c:order val="0"/>
          <c:tx>
            <c:strRef>
              <c:f>'Chart-9'!$G$6</c:f>
              <c:strCache>
                <c:ptCount val="1"/>
                <c:pt idx="0">
                  <c:v>Small Cap</c:v>
                </c:pt>
              </c:strCache>
            </c:strRef>
          </c:tx>
          <c:spPr>
            <a:solidFill>
              <a:schemeClr val="accent2"/>
            </a:solidFill>
          </c:spPr>
          <c:invertIfNegative val="0"/>
          <c:cat>
            <c:strRef>
              <c:f>'Chart-9'!$D$7:$D$13</c:f>
              <c:strCache>
                <c:ptCount val="7"/>
                <c:pt idx="0">
                  <c:v>&lt; -10</c:v>
                </c:pt>
                <c:pt idx="1">
                  <c:v>-10%-0%</c:v>
                </c:pt>
                <c:pt idx="2">
                  <c:v>0%-10%</c:v>
                </c:pt>
                <c:pt idx="3">
                  <c:v>10%-20%</c:v>
                </c:pt>
                <c:pt idx="4">
                  <c:v>20%-30%</c:v>
                </c:pt>
                <c:pt idx="5">
                  <c:v>30%-40%</c:v>
                </c:pt>
                <c:pt idx="6">
                  <c:v>40%-50%</c:v>
                </c:pt>
              </c:strCache>
            </c:strRef>
          </c:cat>
          <c:val>
            <c:numRef>
              <c:f>'Chart-9'!$G$7:$G$13</c:f>
              <c:numCache>
                <c:formatCode>General</c:formatCode>
                <c:ptCount val="7"/>
                <c:pt idx="0">
                  <c:v>1</c:v>
                </c:pt>
                <c:pt idx="1">
                  <c:v>0</c:v>
                </c:pt>
                <c:pt idx="2">
                  <c:v>1</c:v>
                </c:pt>
                <c:pt idx="3">
                  <c:v>0</c:v>
                </c:pt>
                <c:pt idx="4">
                  <c:v>1</c:v>
                </c:pt>
                <c:pt idx="5">
                  <c:v>1</c:v>
                </c:pt>
                <c:pt idx="6">
                  <c:v>0</c:v>
                </c:pt>
              </c:numCache>
            </c:numRef>
          </c:val>
          <c:extLst>
            <c:ext xmlns:c16="http://schemas.microsoft.com/office/drawing/2014/chart" uri="{C3380CC4-5D6E-409C-BE32-E72D297353CC}">
              <c16:uniqueId val="{00000000-33E2-4475-8600-1B302C4A048A}"/>
            </c:ext>
          </c:extLst>
        </c:ser>
        <c:ser>
          <c:idx val="1"/>
          <c:order val="1"/>
          <c:tx>
            <c:strRef>
              <c:f>'Chart-9'!$F$6</c:f>
              <c:strCache>
                <c:ptCount val="1"/>
                <c:pt idx="0">
                  <c:v>Mid Cap</c:v>
                </c:pt>
              </c:strCache>
            </c:strRef>
          </c:tx>
          <c:spPr>
            <a:solidFill>
              <a:schemeClr val="accent3"/>
            </a:solidFill>
          </c:spPr>
          <c:invertIfNegative val="0"/>
          <c:cat>
            <c:strRef>
              <c:f>'Chart-9'!$D$7:$D$13</c:f>
              <c:strCache>
                <c:ptCount val="7"/>
                <c:pt idx="0">
                  <c:v>&lt; -10</c:v>
                </c:pt>
                <c:pt idx="1">
                  <c:v>-10%-0%</c:v>
                </c:pt>
                <c:pt idx="2">
                  <c:v>0%-10%</c:v>
                </c:pt>
                <c:pt idx="3">
                  <c:v>10%-20%</c:v>
                </c:pt>
                <c:pt idx="4">
                  <c:v>20%-30%</c:v>
                </c:pt>
                <c:pt idx="5">
                  <c:v>30%-40%</c:v>
                </c:pt>
                <c:pt idx="6">
                  <c:v>40%-50%</c:v>
                </c:pt>
              </c:strCache>
            </c:strRef>
          </c:cat>
          <c:val>
            <c:numRef>
              <c:f>'Chart-9'!$F$7:$F$13</c:f>
              <c:numCache>
                <c:formatCode>General</c:formatCode>
                <c:ptCount val="7"/>
                <c:pt idx="0">
                  <c:v>0</c:v>
                </c:pt>
                <c:pt idx="1">
                  <c:v>1</c:v>
                </c:pt>
                <c:pt idx="2">
                  <c:v>1</c:v>
                </c:pt>
                <c:pt idx="3">
                  <c:v>0</c:v>
                </c:pt>
                <c:pt idx="4">
                  <c:v>0</c:v>
                </c:pt>
                <c:pt idx="5">
                  <c:v>0</c:v>
                </c:pt>
                <c:pt idx="6">
                  <c:v>0</c:v>
                </c:pt>
              </c:numCache>
            </c:numRef>
          </c:val>
          <c:extLst>
            <c:ext xmlns:c16="http://schemas.microsoft.com/office/drawing/2014/chart" uri="{C3380CC4-5D6E-409C-BE32-E72D297353CC}">
              <c16:uniqueId val="{00000001-33E2-4475-8600-1B302C4A048A}"/>
            </c:ext>
          </c:extLst>
        </c:ser>
        <c:ser>
          <c:idx val="0"/>
          <c:order val="2"/>
          <c:tx>
            <c:strRef>
              <c:f>'Chart-9'!$E$6</c:f>
              <c:strCache>
                <c:ptCount val="1"/>
                <c:pt idx="0">
                  <c:v>Large Cap</c:v>
                </c:pt>
              </c:strCache>
            </c:strRef>
          </c:tx>
          <c:spPr>
            <a:solidFill>
              <a:schemeClr val="accent6"/>
            </a:solidFill>
          </c:spPr>
          <c:invertIfNegative val="0"/>
          <c:cat>
            <c:strRef>
              <c:f>'Chart-9'!$D$7:$D$13</c:f>
              <c:strCache>
                <c:ptCount val="7"/>
                <c:pt idx="0">
                  <c:v>&lt; -10</c:v>
                </c:pt>
                <c:pt idx="1">
                  <c:v>-10%-0%</c:v>
                </c:pt>
                <c:pt idx="2">
                  <c:v>0%-10%</c:v>
                </c:pt>
                <c:pt idx="3">
                  <c:v>10%-20%</c:v>
                </c:pt>
                <c:pt idx="4">
                  <c:v>20%-30%</c:v>
                </c:pt>
                <c:pt idx="5">
                  <c:v>30%-40%</c:v>
                </c:pt>
                <c:pt idx="6">
                  <c:v>40%-50%</c:v>
                </c:pt>
              </c:strCache>
            </c:strRef>
          </c:cat>
          <c:val>
            <c:numRef>
              <c:f>'Chart-9'!$E$7:$E$13</c:f>
              <c:numCache>
                <c:formatCode>General</c:formatCode>
                <c:ptCount val="7"/>
                <c:pt idx="0">
                  <c:v>1</c:v>
                </c:pt>
                <c:pt idx="1">
                  <c:v>0</c:v>
                </c:pt>
                <c:pt idx="2">
                  <c:v>4</c:v>
                </c:pt>
                <c:pt idx="3">
                  <c:v>4</c:v>
                </c:pt>
                <c:pt idx="4">
                  <c:v>2</c:v>
                </c:pt>
                <c:pt idx="5">
                  <c:v>2</c:v>
                </c:pt>
                <c:pt idx="6">
                  <c:v>0</c:v>
                </c:pt>
              </c:numCache>
            </c:numRef>
          </c:val>
          <c:extLst>
            <c:ext xmlns:c16="http://schemas.microsoft.com/office/drawing/2014/chart" uri="{C3380CC4-5D6E-409C-BE32-E72D297353CC}">
              <c16:uniqueId val="{00000002-33E2-4475-8600-1B302C4A048A}"/>
            </c:ext>
          </c:extLst>
        </c:ser>
        <c:dLbls>
          <c:showLegendKey val="0"/>
          <c:showVal val="0"/>
          <c:showCatName val="0"/>
          <c:showSerName val="0"/>
          <c:showPercent val="0"/>
          <c:showBubbleSize val="0"/>
        </c:dLbls>
        <c:gapWidth val="150"/>
        <c:overlap val="100"/>
        <c:axId val="50719744"/>
        <c:axId val="50750592"/>
      </c:barChart>
      <c:catAx>
        <c:axId val="50719744"/>
        <c:scaling>
          <c:orientation val="minMax"/>
        </c:scaling>
        <c:delete val="0"/>
        <c:axPos val="b"/>
        <c:title>
          <c:tx>
            <c:rich>
              <a:bodyPr/>
              <a:lstStyle/>
              <a:p>
                <a:pPr algn="r" rtl="0">
                  <a:defRPr sz="1000" b="0" i="0" u="none" strike="noStrike" kern="1200" baseline="0">
                    <a:solidFill>
                      <a:prstClr val="black">
                        <a:lumMod val="75000"/>
                        <a:lumOff val="25000"/>
                      </a:prstClr>
                    </a:solidFill>
                    <a:latin typeface="+mn-lt"/>
                    <a:ea typeface="Calibri"/>
                    <a:cs typeface="Arial" pitchFamily="34" charset="0"/>
                  </a:defRPr>
                </a:pPr>
                <a:r>
                  <a:rPr lang="en-US" sz="1000" b="0" i="0" u="none" strike="noStrike" kern="1200" baseline="0" dirty="0">
                    <a:solidFill>
                      <a:prstClr val="black">
                        <a:lumMod val="75000"/>
                        <a:lumOff val="25000"/>
                      </a:prstClr>
                    </a:solidFill>
                    <a:latin typeface="+mn-lt"/>
                    <a:ea typeface="Calibri"/>
                    <a:cs typeface="Arial" pitchFamily="34" charset="0"/>
                  </a:rPr>
                  <a:t>Revenue Growth</a:t>
                </a:r>
              </a:p>
            </c:rich>
          </c:tx>
          <c:layout>
            <c:manualLayout>
              <c:xMode val="edge"/>
              <c:yMode val="edge"/>
              <c:x val="0.3976057479994492"/>
              <c:y val="0.91736067449743686"/>
            </c:manualLayout>
          </c:layout>
          <c:overlay val="0"/>
        </c:title>
        <c:numFmt formatCode="General" sourceLinked="1"/>
        <c:majorTickMark val="out"/>
        <c:minorTickMark val="none"/>
        <c:tickLblPos val="nextTo"/>
        <c:txPr>
          <a:bodyPr rot="0" vert="horz"/>
          <a:lstStyle/>
          <a:p>
            <a:pPr>
              <a:defRPr/>
            </a:pPr>
            <a:endParaRPr lang="en-US"/>
          </a:p>
        </c:txPr>
        <c:crossAx val="50750592"/>
        <c:crosses val="autoZero"/>
        <c:auto val="1"/>
        <c:lblAlgn val="ctr"/>
        <c:lblOffset val="100"/>
        <c:noMultiLvlLbl val="0"/>
      </c:catAx>
      <c:valAx>
        <c:axId val="50750592"/>
        <c:scaling>
          <c:orientation val="minMax"/>
        </c:scaling>
        <c:delete val="0"/>
        <c:axPos val="l"/>
        <c:numFmt formatCode="General" sourceLinked="1"/>
        <c:majorTickMark val="out"/>
        <c:minorTickMark val="none"/>
        <c:tickLblPos val="nextTo"/>
        <c:txPr>
          <a:bodyPr rot="0" vert="horz"/>
          <a:lstStyle/>
          <a:p>
            <a:pPr>
              <a:defRPr/>
            </a:pPr>
            <a:endParaRPr lang="en-US"/>
          </a:p>
        </c:txPr>
        <c:crossAx val="50719744"/>
        <c:crosses val="autoZero"/>
        <c:crossBetween val="between"/>
      </c:valAx>
      <c:spPr>
        <a:noFill/>
        <a:ln w="25400">
          <a:noFill/>
        </a:ln>
      </c:spPr>
    </c:plotArea>
    <c:legend>
      <c:legendPos val="r"/>
      <c:layout>
        <c:manualLayout>
          <c:xMode val="edge"/>
          <c:yMode val="edge"/>
          <c:x val="0.11781860600758239"/>
          <c:y val="0.15272709574380824"/>
          <c:w val="0.15324526741849595"/>
          <c:h val="0.20385617197089909"/>
        </c:manualLayout>
      </c:layout>
      <c:overlay val="0"/>
    </c:legend>
    <c:plotVisOnly val="1"/>
    <c:dispBlanksAs val="gap"/>
    <c:showDLblsOverMax val="0"/>
  </c:chart>
  <c:spPr>
    <a:noFill/>
    <a:ln>
      <a:noFill/>
    </a:ln>
  </c:spPr>
  <c:txPr>
    <a:bodyPr/>
    <a:lstStyle/>
    <a:p>
      <a:pPr>
        <a:defRPr sz="1000" b="0" i="0" u="none" strike="noStrike" baseline="0">
          <a:solidFill>
            <a:schemeClr val="tx1">
              <a:lumMod val="75000"/>
              <a:lumOff val="25000"/>
            </a:schemeClr>
          </a:solidFill>
          <a:latin typeface="+mn-lt"/>
          <a:ea typeface="Calibri"/>
          <a:cs typeface="Arial"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327433714208879E-2"/>
          <c:y val="2.9484022830479531E-2"/>
          <c:w val="0.9173829747113621"/>
          <c:h val="0.75335853851601897"/>
        </c:manualLayout>
      </c:layout>
      <c:lineChart>
        <c:grouping val="standard"/>
        <c:varyColors val="0"/>
        <c:ser>
          <c:idx val="0"/>
          <c:order val="0"/>
          <c:tx>
            <c:strRef>
              <c:f>'Relative Index'!$B$3</c:f>
              <c:strCache>
                <c:ptCount val="1"/>
                <c:pt idx="0">
                  <c:v>Goldenhill HRTech Index </c:v>
                </c:pt>
              </c:strCache>
            </c:strRef>
          </c:tx>
          <c:spPr>
            <a:ln w="25400" cap="rnd">
              <a:solidFill>
                <a:srgbClr val="5F3058"/>
              </a:solidFill>
              <a:round/>
            </a:ln>
            <a:effectLst/>
          </c:spPr>
          <c:marker>
            <c:symbol val="circle"/>
            <c:size val="5"/>
            <c:spPr>
              <a:solidFill>
                <a:srgbClr val="5F3058"/>
              </a:solidFill>
              <a:ln w="9525">
                <a:solidFill>
                  <a:srgbClr val="5F3058"/>
                </a:solidFill>
                <a:round/>
              </a:ln>
              <a:effectLst/>
            </c:spPr>
          </c:marker>
          <c:cat>
            <c:numRef>
              <c:f>'Relative Index'!$C$2:$Y$2</c:f>
              <c:numCache>
                <c:formatCode>mmm\-yy</c:formatCode>
                <c:ptCount val="23"/>
                <c:pt idx="0">
                  <c:v>42734</c:v>
                </c:pt>
                <c:pt idx="1">
                  <c:v>42824</c:v>
                </c:pt>
                <c:pt idx="2">
                  <c:v>42916</c:v>
                </c:pt>
                <c:pt idx="3">
                  <c:v>43008</c:v>
                </c:pt>
                <c:pt idx="4">
                  <c:v>43099</c:v>
                </c:pt>
                <c:pt idx="5">
                  <c:v>43189</c:v>
                </c:pt>
                <c:pt idx="6">
                  <c:v>43281</c:v>
                </c:pt>
                <c:pt idx="7">
                  <c:v>43373</c:v>
                </c:pt>
                <c:pt idx="8">
                  <c:v>43464</c:v>
                </c:pt>
                <c:pt idx="9">
                  <c:v>43554</c:v>
                </c:pt>
                <c:pt idx="10">
                  <c:v>43646</c:v>
                </c:pt>
                <c:pt idx="11">
                  <c:v>43738</c:v>
                </c:pt>
                <c:pt idx="12">
                  <c:v>43829</c:v>
                </c:pt>
                <c:pt idx="13">
                  <c:v>43920</c:v>
                </c:pt>
                <c:pt idx="14">
                  <c:v>44012</c:v>
                </c:pt>
                <c:pt idx="15" formatCode="d\-mmm">
                  <c:v>44094</c:v>
                </c:pt>
                <c:pt idx="16">
                  <c:v>44195</c:v>
                </c:pt>
                <c:pt idx="17">
                  <c:v>44286</c:v>
                </c:pt>
                <c:pt idx="18">
                  <c:v>44377</c:v>
                </c:pt>
                <c:pt idx="19">
                  <c:v>44469</c:v>
                </c:pt>
                <c:pt idx="20">
                  <c:v>44561</c:v>
                </c:pt>
                <c:pt idx="21">
                  <c:v>44651</c:v>
                </c:pt>
                <c:pt idx="22">
                  <c:v>44742</c:v>
                </c:pt>
              </c:numCache>
            </c:numRef>
          </c:cat>
          <c:val>
            <c:numRef>
              <c:f>'Relative Index'!$C$3:$Y$3</c:f>
              <c:numCache>
                <c:formatCode>_(* #,##0.0000_);_(* \(#,##0.0000\);_(* "-"??_);_(@_)</c:formatCode>
                <c:ptCount val="23"/>
                <c:pt idx="0" formatCode="_(* #,##0_);_(* \(#,##0\);_(* &quot;-&quot;??_);_(@_)">
                  <c:v>100.00000000000001</c:v>
                </c:pt>
                <c:pt idx="1">
                  <c:v>104.24020615233353</c:v>
                </c:pt>
                <c:pt idx="2">
                  <c:v>107.78168645181051</c:v>
                </c:pt>
                <c:pt idx="3">
                  <c:v>115.14973848150031</c:v>
                </c:pt>
                <c:pt idx="4">
                  <c:v>122.90563574381666</c:v>
                </c:pt>
                <c:pt idx="5">
                  <c:v>128.03022976556016</c:v>
                </c:pt>
                <c:pt idx="6">
                  <c:v>142.33352808671026</c:v>
                </c:pt>
                <c:pt idx="7">
                  <c:v>163.67133263231685</c:v>
                </c:pt>
                <c:pt idx="8">
                  <c:v>147.74494845105531</c:v>
                </c:pt>
                <c:pt idx="9">
                  <c:v>182.38856220430338</c:v>
                </c:pt>
                <c:pt idx="10">
                  <c:v>192.58202640672334</c:v>
                </c:pt>
                <c:pt idx="11">
                  <c:v>180.92405161885395</c:v>
                </c:pt>
                <c:pt idx="12">
                  <c:v>193.29556600099738</c:v>
                </c:pt>
                <c:pt idx="13">
                  <c:v>146.64884666406923</c:v>
                </c:pt>
                <c:pt idx="14">
                  <c:v>188.57867774449014</c:v>
                </c:pt>
                <c:pt idx="15">
                  <c:v>194.42519331858819</c:v>
                </c:pt>
                <c:pt idx="16">
                  <c:v>241.91914228183057</c:v>
                </c:pt>
                <c:pt idx="17">
                  <c:v>242.34306866603356</c:v>
                </c:pt>
                <c:pt idx="18">
                  <c:v>252.77588796758155</c:v>
                </c:pt>
                <c:pt idx="19">
                  <c:v>273.45149409164225</c:v>
                </c:pt>
                <c:pt idx="20">
                  <c:v>294.09715303724408</c:v>
                </c:pt>
                <c:pt idx="21" formatCode="0.0000">
                  <c:v>267.6255542611139</c:v>
                </c:pt>
                <c:pt idx="22" formatCode="0.0000">
                  <c:v>216.83937608601602</c:v>
                </c:pt>
              </c:numCache>
            </c:numRef>
          </c:val>
          <c:smooth val="0"/>
          <c:extLst>
            <c:ext xmlns:c16="http://schemas.microsoft.com/office/drawing/2014/chart" uri="{C3380CC4-5D6E-409C-BE32-E72D297353CC}">
              <c16:uniqueId val="{00000000-DA7B-43D0-9E3D-7781466D3825}"/>
            </c:ext>
          </c:extLst>
        </c:ser>
        <c:ser>
          <c:idx val="1"/>
          <c:order val="1"/>
          <c:tx>
            <c:strRef>
              <c:f>'Relative Index'!$B$4</c:f>
              <c:strCache>
                <c:ptCount val="1"/>
                <c:pt idx="0">
                  <c:v>Goldenill FinTech Index</c:v>
                </c:pt>
              </c:strCache>
            </c:strRef>
          </c:tx>
          <c:spPr>
            <a:ln w="25400" cap="rnd">
              <a:solidFill>
                <a:srgbClr val="365335"/>
              </a:solidFill>
              <a:round/>
            </a:ln>
            <a:effectLst/>
          </c:spPr>
          <c:marker>
            <c:symbol val="circle"/>
            <c:size val="5"/>
            <c:spPr>
              <a:solidFill>
                <a:srgbClr val="365335"/>
              </a:solidFill>
              <a:ln w="9525">
                <a:solidFill>
                  <a:srgbClr val="365335"/>
                </a:solidFill>
                <a:round/>
              </a:ln>
              <a:effectLst/>
            </c:spPr>
          </c:marker>
          <c:cat>
            <c:numRef>
              <c:f>'Relative Index'!$C$2:$Y$2</c:f>
              <c:numCache>
                <c:formatCode>mmm\-yy</c:formatCode>
                <c:ptCount val="23"/>
                <c:pt idx="0">
                  <c:v>42734</c:v>
                </c:pt>
                <c:pt idx="1">
                  <c:v>42824</c:v>
                </c:pt>
                <c:pt idx="2">
                  <c:v>42916</c:v>
                </c:pt>
                <c:pt idx="3">
                  <c:v>43008</c:v>
                </c:pt>
                <c:pt idx="4">
                  <c:v>43099</c:v>
                </c:pt>
                <c:pt idx="5">
                  <c:v>43189</c:v>
                </c:pt>
                <c:pt idx="6">
                  <c:v>43281</c:v>
                </c:pt>
                <c:pt idx="7">
                  <c:v>43373</c:v>
                </c:pt>
                <c:pt idx="8">
                  <c:v>43464</c:v>
                </c:pt>
                <c:pt idx="9">
                  <c:v>43554</c:v>
                </c:pt>
                <c:pt idx="10">
                  <c:v>43646</c:v>
                </c:pt>
                <c:pt idx="11">
                  <c:v>43738</c:v>
                </c:pt>
                <c:pt idx="12">
                  <c:v>43829</c:v>
                </c:pt>
                <c:pt idx="13">
                  <c:v>43920</c:v>
                </c:pt>
                <c:pt idx="14">
                  <c:v>44012</c:v>
                </c:pt>
                <c:pt idx="15" formatCode="d\-mmm">
                  <c:v>44094</c:v>
                </c:pt>
                <c:pt idx="16">
                  <c:v>44195</c:v>
                </c:pt>
                <c:pt idx="17">
                  <c:v>44286</c:v>
                </c:pt>
                <c:pt idx="18">
                  <c:v>44377</c:v>
                </c:pt>
                <c:pt idx="19">
                  <c:v>44469</c:v>
                </c:pt>
                <c:pt idx="20">
                  <c:v>44561</c:v>
                </c:pt>
                <c:pt idx="21">
                  <c:v>44651</c:v>
                </c:pt>
                <c:pt idx="22">
                  <c:v>44742</c:v>
                </c:pt>
              </c:numCache>
            </c:numRef>
          </c:cat>
          <c:val>
            <c:numRef>
              <c:f>'Relative Index'!$C$4:$Y$4</c:f>
              <c:numCache>
                <c:formatCode>_(* #,##0.0000_);_(* \(#,##0.0000\);_(* "-"??_);_(@_)</c:formatCode>
                <c:ptCount val="23"/>
                <c:pt idx="0" formatCode="General">
                  <c:v>100</c:v>
                </c:pt>
                <c:pt idx="1">
                  <c:v>108.92243427956537</c:v>
                </c:pt>
                <c:pt idx="2">
                  <c:v>116.52246000461167</c:v>
                </c:pt>
                <c:pt idx="3">
                  <c:v>123.09222899683299</c:v>
                </c:pt>
                <c:pt idx="4">
                  <c:v>130.0418345722662</c:v>
                </c:pt>
                <c:pt idx="5">
                  <c:v>140.60282881393425</c:v>
                </c:pt>
                <c:pt idx="6">
                  <c:v>153.1455927819284</c:v>
                </c:pt>
                <c:pt idx="7">
                  <c:v>166.66567321975614</c:v>
                </c:pt>
                <c:pt idx="8">
                  <c:v>141.32148308029201</c:v>
                </c:pt>
                <c:pt idx="9">
                  <c:v>167.70455725469833</c:v>
                </c:pt>
                <c:pt idx="10">
                  <c:v>182.66822062678133</c:v>
                </c:pt>
                <c:pt idx="11">
                  <c:v>238.18961555173161</c:v>
                </c:pt>
                <c:pt idx="12">
                  <c:v>260.4229574077936</c:v>
                </c:pt>
                <c:pt idx="13">
                  <c:v>219.51900665243426</c:v>
                </c:pt>
                <c:pt idx="14">
                  <c:v>254.91191085330289</c:v>
                </c:pt>
                <c:pt idx="15">
                  <c:v>267.11121384572186</c:v>
                </c:pt>
                <c:pt idx="16">
                  <c:v>294.77237702565134</c:v>
                </c:pt>
                <c:pt idx="17">
                  <c:v>306.32701247507879</c:v>
                </c:pt>
                <c:pt idx="18">
                  <c:v>303.82359049490901</c:v>
                </c:pt>
                <c:pt idx="19">
                  <c:v>297.13972331457808</c:v>
                </c:pt>
                <c:pt idx="20">
                  <c:v>304.34296318024326</c:v>
                </c:pt>
                <c:pt idx="21" formatCode="0.0000">
                  <c:v>255.69293816106699</c:v>
                </c:pt>
                <c:pt idx="22" formatCode="0.0000">
                  <c:v>209.83405909858797</c:v>
                </c:pt>
              </c:numCache>
            </c:numRef>
          </c:val>
          <c:smooth val="0"/>
          <c:extLst>
            <c:ext xmlns:c16="http://schemas.microsoft.com/office/drawing/2014/chart" uri="{C3380CC4-5D6E-409C-BE32-E72D297353CC}">
              <c16:uniqueId val="{00000001-DA7B-43D0-9E3D-7781466D3825}"/>
            </c:ext>
          </c:extLst>
        </c:ser>
        <c:ser>
          <c:idx val="2"/>
          <c:order val="2"/>
          <c:tx>
            <c:strRef>
              <c:f>'Relative Index'!$B$5</c:f>
              <c:strCache>
                <c:ptCount val="1"/>
                <c:pt idx="0">
                  <c:v>S&amp;P</c:v>
                </c:pt>
              </c:strCache>
            </c:strRef>
          </c:tx>
          <c:spPr>
            <a:ln w="25400" cap="rnd">
              <a:solidFill>
                <a:srgbClr val="AC362F"/>
              </a:solidFill>
              <a:round/>
            </a:ln>
            <a:effectLst/>
          </c:spPr>
          <c:marker>
            <c:symbol val="circle"/>
            <c:size val="5"/>
            <c:spPr>
              <a:solidFill>
                <a:srgbClr val="AC362F"/>
              </a:solidFill>
              <a:ln w="9525">
                <a:solidFill>
                  <a:srgbClr val="AC362F"/>
                </a:solidFill>
                <a:round/>
              </a:ln>
              <a:effectLst/>
            </c:spPr>
          </c:marker>
          <c:cat>
            <c:numRef>
              <c:f>'Relative Index'!$C$2:$Y$2</c:f>
              <c:numCache>
                <c:formatCode>mmm\-yy</c:formatCode>
                <c:ptCount val="23"/>
                <c:pt idx="0">
                  <c:v>42734</c:v>
                </c:pt>
                <c:pt idx="1">
                  <c:v>42824</c:v>
                </c:pt>
                <c:pt idx="2">
                  <c:v>42916</c:v>
                </c:pt>
                <c:pt idx="3">
                  <c:v>43008</c:v>
                </c:pt>
                <c:pt idx="4">
                  <c:v>43099</c:v>
                </c:pt>
                <c:pt idx="5">
                  <c:v>43189</c:v>
                </c:pt>
                <c:pt idx="6">
                  <c:v>43281</c:v>
                </c:pt>
                <c:pt idx="7">
                  <c:v>43373</c:v>
                </c:pt>
                <c:pt idx="8">
                  <c:v>43464</c:v>
                </c:pt>
                <c:pt idx="9">
                  <c:v>43554</c:v>
                </c:pt>
                <c:pt idx="10">
                  <c:v>43646</c:v>
                </c:pt>
                <c:pt idx="11">
                  <c:v>43738</c:v>
                </c:pt>
                <c:pt idx="12">
                  <c:v>43829</c:v>
                </c:pt>
                <c:pt idx="13">
                  <c:v>43920</c:v>
                </c:pt>
                <c:pt idx="14">
                  <c:v>44012</c:v>
                </c:pt>
                <c:pt idx="15" formatCode="d\-mmm">
                  <c:v>44094</c:v>
                </c:pt>
                <c:pt idx="16">
                  <c:v>44195</c:v>
                </c:pt>
                <c:pt idx="17">
                  <c:v>44286</c:v>
                </c:pt>
                <c:pt idx="18">
                  <c:v>44377</c:v>
                </c:pt>
                <c:pt idx="19">
                  <c:v>44469</c:v>
                </c:pt>
                <c:pt idx="20">
                  <c:v>44561</c:v>
                </c:pt>
                <c:pt idx="21">
                  <c:v>44651</c:v>
                </c:pt>
                <c:pt idx="22">
                  <c:v>44742</c:v>
                </c:pt>
              </c:numCache>
            </c:numRef>
          </c:cat>
          <c:val>
            <c:numRef>
              <c:f>'Relative Index'!$C$5:$Y$5</c:f>
              <c:numCache>
                <c:formatCode>_(* #,##0.0000_);_(* \(#,##0.0000\);_(* "-"??_);_(@_)</c:formatCode>
                <c:ptCount val="23"/>
                <c:pt idx="0" formatCode="General">
                  <c:v>100</c:v>
                </c:pt>
                <c:pt idx="1">
                  <c:v>105.24130773222625</c:v>
                </c:pt>
                <c:pt idx="2">
                  <c:v>107.7322262584328</c:v>
                </c:pt>
                <c:pt idx="3">
                  <c:v>111.98754540736898</c:v>
                </c:pt>
                <c:pt idx="4">
                  <c:v>118.42241826673585</c:v>
                </c:pt>
                <c:pt idx="5">
                  <c:v>116.7618059159315</c:v>
                </c:pt>
                <c:pt idx="6">
                  <c:v>119.56408925791386</c:v>
                </c:pt>
                <c:pt idx="7">
                  <c:v>127.5557861961598</c:v>
                </c:pt>
                <c:pt idx="8">
                  <c:v>109.13336792942397</c:v>
                </c:pt>
                <c:pt idx="9">
                  <c:v>122.57394914374674</c:v>
                </c:pt>
                <c:pt idx="10">
                  <c:v>126.72548002075764</c:v>
                </c:pt>
                <c:pt idx="11">
                  <c:v>128.23040996367413</c:v>
                </c:pt>
                <c:pt idx="12">
                  <c:v>138.86870783601461</c:v>
                </c:pt>
                <c:pt idx="13">
                  <c:v>111.1572392319668</c:v>
                </c:pt>
                <c:pt idx="14">
                  <c:v>133.05656460819924</c:v>
                </c:pt>
                <c:pt idx="15">
                  <c:v>144.62895692786716</c:v>
                </c:pt>
                <c:pt idx="16">
                  <c:v>164.29683445770632</c:v>
                </c:pt>
                <c:pt idx="17">
                  <c:v>174.468085106383</c:v>
                </c:pt>
                <c:pt idx="18">
                  <c:v>188.47950181629477</c:v>
                </c:pt>
                <c:pt idx="19">
                  <c:v>189.62117280747279</c:v>
                </c:pt>
                <c:pt idx="20">
                  <c:v>209.44473274519979</c:v>
                </c:pt>
                <c:pt idx="21" formatCode="0.0000">
                  <c:v>198.70264660093403</c:v>
                </c:pt>
                <c:pt idx="22" formatCode="0.0000">
                  <c:v>165.54229372080997</c:v>
                </c:pt>
              </c:numCache>
            </c:numRef>
          </c:val>
          <c:smooth val="0"/>
          <c:extLst>
            <c:ext xmlns:c16="http://schemas.microsoft.com/office/drawing/2014/chart" uri="{C3380CC4-5D6E-409C-BE32-E72D297353CC}">
              <c16:uniqueId val="{00000002-DA7B-43D0-9E3D-7781466D3825}"/>
            </c:ext>
          </c:extLst>
        </c:ser>
        <c:ser>
          <c:idx val="3"/>
          <c:order val="3"/>
          <c:tx>
            <c:strRef>
              <c:f>'Relative Index'!$B$6</c:f>
              <c:strCache>
                <c:ptCount val="1"/>
                <c:pt idx="0">
                  <c:v>NASDAQ </c:v>
                </c:pt>
              </c:strCache>
            </c:strRef>
          </c:tx>
          <c:spPr>
            <a:ln w="25400" cap="rnd">
              <a:solidFill>
                <a:srgbClr val="AB8611"/>
              </a:solidFill>
              <a:round/>
            </a:ln>
            <a:effectLst/>
          </c:spPr>
          <c:marker>
            <c:symbol val="circle"/>
            <c:size val="5"/>
            <c:spPr>
              <a:solidFill>
                <a:srgbClr val="AB8611"/>
              </a:solidFill>
              <a:ln w="9525">
                <a:solidFill>
                  <a:srgbClr val="AB8611"/>
                </a:solidFill>
                <a:round/>
              </a:ln>
              <a:effectLst/>
            </c:spPr>
          </c:marker>
          <c:cat>
            <c:numRef>
              <c:f>'Relative Index'!$C$2:$Y$2</c:f>
              <c:numCache>
                <c:formatCode>mmm\-yy</c:formatCode>
                <c:ptCount val="23"/>
                <c:pt idx="0">
                  <c:v>42734</c:v>
                </c:pt>
                <c:pt idx="1">
                  <c:v>42824</c:v>
                </c:pt>
                <c:pt idx="2">
                  <c:v>42916</c:v>
                </c:pt>
                <c:pt idx="3">
                  <c:v>43008</c:v>
                </c:pt>
                <c:pt idx="4">
                  <c:v>43099</c:v>
                </c:pt>
                <c:pt idx="5">
                  <c:v>43189</c:v>
                </c:pt>
                <c:pt idx="6">
                  <c:v>43281</c:v>
                </c:pt>
                <c:pt idx="7">
                  <c:v>43373</c:v>
                </c:pt>
                <c:pt idx="8">
                  <c:v>43464</c:v>
                </c:pt>
                <c:pt idx="9">
                  <c:v>43554</c:v>
                </c:pt>
                <c:pt idx="10">
                  <c:v>43646</c:v>
                </c:pt>
                <c:pt idx="11">
                  <c:v>43738</c:v>
                </c:pt>
                <c:pt idx="12">
                  <c:v>43829</c:v>
                </c:pt>
                <c:pt idx="13">
                  <c:v>43920</c:v>
                </c:pt>
                <c:pt idx="14">
                  <c:v>44012</c:v>
                </c:pt>
                <c:pt idx="15" formatCode="d\-mmm">
                  <c:v>44094</c:v>
                </c:pt>
                <c:pt idx="16">
                  <c:v>44195</c:v>
                </c:pt>
                <c:pt idx="17">
                  <c:v>44286</c:v>
                </c:pt>
                <c:pt idx="18">
                  <c:v>44377</c:v>
                </c:pt>
                <c:pt idx="19">
                  <c:v>44469</c:v>
                </c:pt>
                <c:pt idx="20">
                  <c:v>44561</c:v>
                </c:pt>
                <c:pt idx="21">
                  <c:v>44651</c:v>
                </c:pt>
                <c:pt idx="22">
                  <c:v>44742</c:v>
                </c:pt>
              </c:numCache>
            </c:numRef>
          </c:cat>
          <c:val>
            <c:numRef>
              <c:f>'Relative Index'!$C$6:$Y$6</c:f>
              <c:numCache>
                <c:formatCode>_(* #,##0.0000_);_(* \(#,##0.0000\);_(* "-"??_);_(@_)</c:formatCode>
                <c:ptCount val="23"/>
                <c:pt idx="0" formatCode="General">
                  <c:v>100</c:v>
                </c:pt>
                <c:pt idx="1">
                  <c:v>104.2380522993688</c:v>
                </c:pt>
                <c:pt idx="2">
                  <c:v>106.67267808836789</c:v>
                </c:pt>
                <c:pt idx="3">
                  <c:v>116.59152389540128</c:v>
                </c:pt>
                <c:pt idx="4">
                  <c:v>115.23895401262396</c:v>
                </c:pt>
                <c:pt idx="5">
                  <c:v>129.75653742110006</c:v>
                </c:pt>
                <c:pt idx="6">
                  <c:v>136.42921550946798</c:v>
                </c:pt>
                <c:pt idx="7">
                  <c:v>127.05139765554553</c:v>
                </c:pt>
                <c:pt idx="8">
                  <c:v>121.64111812443642</c:v>
                </c:pt>
                <c:pt idx="9">
                  <c:v>130.47790802524796</c:v>
                </c:pt>
                <c:pt idx="10">
                  <c:v>143.6429215509468</c:v>
                </c:pt>
                <c:pt idx="11">
                  <c:v>147.24977457168612</c:v>
                </c:pt>
                <c:pt idx="12">
                  <c:v>159.24256086564472</c:v>
                </c:pt>
                <c:pt idx="13">
                  <c:v>141.11812443642921</c:v>
                </c:pt>
                <c:pt idx="14">
                  <c:v>176.73579801623083</c:v>
                </c:pt>
                <c:pt idx="15">
                  <c:v>181.60504959422903</c:v>
                </c:pt>
                <c:pt idx="16">
                  <c:v>196.48331830477909</c:v>
                </c:pt>
                <c:pt idx="17">
                  <c:v>223.6248872858431</c:v>
                </c:pt>
                <c:pt idx="18">
                  <c:v>261.13615870153279</c:v>
                </c:pt>
                <c:pt idx="19">
                  <c:v>291.88458070333644</c:v>
                </c:pt>
                <c:pt idx="20">
                  <c:v>317.58340847610447</c:v>
                </c:pt>
                <c:pt idx="21" formatCode="0.0000">
                  <c:v>269.43192064923392</c:v>
                </c:pt>
                <c:pt idx="22" formatCode="0.0000">
                  <c:v>227.05139765554603</c:v>
                </c:pt>
              </c:numCache>
            </c:numRef>
          </c:val>
          <c:smooth val="0"/>
          <c:extLst>
            <c:ext xmlns:c16="http://schemas.microsoft.com/office/drawing/2014/chart" uri="{C3380CC4-5D6E-409C-BE32-E72D297353CC}">
              <c16:uniqueId val="{00000003-DA7B-43D0-9E3D-7781466D3825}"/>
            </c:ext>
          </c:extLst>
        </c:ser>
        <c:dLbls>
          <c:showLegendKey val="0"/>
          <c:showVal val="0"/>
          <c:showCatName val="0"/>
          <c:showSerName val="0"/>
          <c:showPercent val="0"/>
          <c:showBubbleSize val="0"/>
        </c:dLbls>
        <c:marker val="1"/>
        <c:smooth val="0"/>
        <c:axId val="49422336"/>
        <c:axId val="49423872"/>
      </c:lineChart>
      <c:dateAx>
        <c:axId val="49422336"/>
        <c:scaling>
          <c:orientation val="minMax"/>
        </c:scaling>
        <c:delete val="0"/>
        <c:axPos val="b"/>
        <c:numFmt formatCode="mmm\-yy" sourceLinked="1"/>
        <c:majorTickMark val="none"/>
        <c:minorTickMark val="none"/>
        <c:tickLblPos val="nextTo"/>
        <c:spPr>
          <a:noFill/>
          <a:ln w="12700" cap="flat" cmpd="sng" algn="ctr">
            <a:solidFill>
              <a:schemeClr val="tx1">
                <a:lumMod val="15000"/>
                <a:lumOff val="85000"/>
              </a:schemeClr>
            </a:solidFill>
            <a:round/>
          </a:ln>
          <a:effectLst/>
        </c:spPr>
        <c:txPr>
          <a:bodyPr rot="-60000000" vert="horz"/>
          <a:lstStyle/>
          <a:p>
            <a:pPr>
              <a:defRPr/>
            </a:pPr>
            <a:endParaRPr lang="en-US"/>
          </a:p>
        </c:txPr>
        <c:crossAx val="49423872"/>
        <c:crosses val="autoZero"/>
        <c:auto val="1"/>
        <c:lblOffset val="100"/>
        <c:baseTimeUnit val="months"/>
        <c:majorUnit val="3"/>
        <c:majorTimeUnit val="months"/>
      </c:dateAx>
      <c:valAx>
        <c:axId val="49423872"/>
        <c:scaling>
          <c:orientation val="minMax"/>
        </c:scaling>
        <c:delete val="0"/>
        <c:axPos val="l"/>
        <c:title>
          <c:tx>
            <c:rich>
              <a:bodyPr rot="-5400000" vert="horz"/>
              <a:lstStyle/>
              <a:p>
                <a:pPr>
                  <a:defRPr/>
                </a:pPr>
                <a:r>
                  <a:rPr lang="en-US"/>
                  <a:t>Relative Index , 2016 =100 </a:t>
                </a:r>
              </a:p>
            </c:rich>
          </c:tx>
          <c:overlay val="0"/>
          <c:spPr>
            <a:noFill/>
            <a:ln>
              <a:noFill/>
            </a:ln>
            <a:effectLst/>
          </c:spPr>
        </c:title>
        <c:numFmt formatCode="_(* #,##0_);_(* \(#,##0\);_(* &quot;-&quot;??_);_(@_)" sourceLinked="1"/>
        <c:majorTickMark val="none"/>
        <c:minorTickMark val="none"/>
        <c:tickLblPos val="nextTo"/>
        <c:spPr>
          <a:noFill/>
          <a:ln>
            <a:noFill/>
          </a:ln>
          <a:effectLst/>
        </c:spPr>
        <c:txPr>
          <a:bodyPr rot="-60000000" vert="horz"/>
          <a:lstStyle/>
          <a:p>
            <a:pPr>
              <a:defRPr/>
            </a:pPr>
            <a:endParaRPr lang="en-US"/>
          </a:p>
        </c:txPr>
        <c:crossAx val="49422336"/>
        <c:crosses val="autoZero"/>
        <c:crossBetween val="between"/>
      </c:valAx>
      <c:spPr>
        <a:noFill/>
        <a:ln>
          <a:solidFill>
            <a:schemeClr val="tx1">
              <a:lumMod val="15000"/>
              <a:lumOff val="85000"/>
              <a:alpha val="0"/>
            </a:schemeClr>
          </a:solidFill>
        </a:ln>
        <a:effectLst/>
      </c:spPr>
    </c:plotArea>
    <c:legend>
      <c:legendPos val="b"/>
      <c:overlay val="0"/>
      <c:spPr>
        <a:noFill/>
        <a:ln>
          <a:noFill/>
        </a:ln>
        <a:effectLst/>
      </c:spPr>
      <c:txPr>
        <a:bodyPr rot="0" vert="horz"/>
        <a:lstStyle/>
        <a:p>
          <a:pPr>
            <a:defRPr/>
          </a:pPr>
          <a:endParaRPr lang="en-US"/>
        </a:p>
      </c:txPr>
    </c:legend>
    <c:plotVisOnly val="1"/>
    <c:dispBlanksAs val="gap"/>
    <c:showDLblsOverMax val="0"/>
  </c:chart>
  <c:spPr>
    <a:noFill/>
    <a:ln w="9525" cap="flat" cmpd="sng" algn="ctr">
      <a:solidFill>
        <a:schemeClr val="tx1">
          <a:lumMod val="15000"/>
          <a:lumOff val="85000"/>
          <a:alpha val="0"/>
        </a:schemeClr>
      </a:solidFill>
      <a:round/>
    </a:ln>
    <a:effectLst/>
  </c:spPr>
  <c:txPr>
    <a:bodyPr/>
    <a:lstStyle/>
    <a:p>
      <a:pPr>
        <a:defRPr sz="11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6852430823599175E-2"/>
          <c:y val="0.1368108112699504"/>
          <c:w val="0.90242257521981251"/>
          <c:h val="0.74095061539637685"/>
        </c:manualLayout>
      </c:layout>
      <c:scatterChart>
        <c:scatterStyle val="lineMarker"/>
        <c:varyColors val="0"/>
        <c:ser>
          <c:idx val="1"/>
          <c:order val="0"/>
          <c:tx>
            <c:strRef>
              <c:f>'Chart-2'!$C$7</c:f>
              <c:strCache>
                <c:ptCount val="1"/>
                <c:pt idx="0">
                  <c:v>ADP</c:v>
                </c:pt>
              </c:strCache>
            </c:strRef>
          </c:tx>
          <c:spPr>
            <a:ln w="28575">
              <a:noFill/>
            </a:ln>
          </c:spPr>
          <c:marker>
            <c:symbol val="circle"/>
            <c:size val="7"/>
            <c:spPr>
              <a:solidFill>
                <a:schemeClr val="tx2"/>
              </a:solidFill>
              <a:ln>
                <a:noFill/>
              </a:ln>
            </c:spPr>
          </c:marker>
          <c:xVal>
            <c:numRef>
              <c:f>'Chart-2'!$E$7:$F$7</c:f>
              <c:numCache>
                <c:formatCode>0.0%</c:formatCode>
                <c:ptCount val="2"/>
                <c:pt idx="0">
                  <c:v>0.26042505947660577</c:v>
                </c:pt>
                <c:pt idx="1">
                  <c:v>-7.6909554364067836E-2</c:v>
                </c:pt>
              </c:numCache>
            </c:numRef>
          </c:xVal>
          <c:yVal>
            <c:numRef>
              <c:f>'Chart-2'!$D$7</c:f>
              <c:numCache>
                <c:formatCode>0.0%</c:formatCode>
                <c:ptCount val="1"/>
                <c:pt idx="0">
                  <c:v>9.4584882775534299E-2</c:v>
                </c:pt>
              </c:numCache>
            </c:numRef>
          </c:yVal>
          <c:smooth val="0"/>
          <c:extLst>
            <c:ext xmlns:c16="http://schemas.microsoft.com/office/drawing/2014/chart" uri="{C3380CC4-5D6E-409C-BE32-E72D297353CC}">
              <c16:uniqueId val="{00000001-1325-4A93-8826-8ECD8CF109AB}"/>
            </c:ext>
          </c:extLst>
        </c:ser>
        <c:ser>
          <c:idx val="3"/>
          <c:order val="1"/>
          <c:tx>
            <c:strRef>
              <c:f>'Chart-2'!$C$8</c:f>
              <c:strCache>
                <c:ptCount val="1"/>
                <c:pt idx="0">
                  <c:v>Paychex</c:v>
                </c:pt>
              </c:strCache>
            </c:strRef>
          </c:tx>
          <c:spPr>
            <a:ln w="28575">
              <a:noFill/>
            </a:ln>
          </c:spPr>
          <c:marker>
            <c:symbol val="circle"/>
            <c:size val="7"/>
            <c:spPr>
              <a:solidFill>
                <a:schemeClr val="tx2"/>
              </a:solidFill>
              <a:ln>
                <a:noFill/>
              </a:ln>
            </c:spPr>
          </c:marker>
          <c:xVal>
            <c:numRef>
              <c:f>'Chart-2'!$E$8</c:f>
              <c:numCache>
                <c:formatCode>0.0%</c:formatCode>
                <c:ptCount val="1"/>
                <c:pt idx="0">
                  <c:v>0.44180856875189384</c:v>
                </c:pt>
              </c:numCache>
            </c:numRef>
          </c:xVal>
          <c:yVal>
            <c:numRef>
              <c:f>'Chart-2'!$D$8</c:f>
              <c:numCache>
                <c:formatCode>0.0%</c:formatCode>
                <c:ptCount val="1"/>
                <c:pt idx="0">
                  <c:v>7.6118784829889249E-2</c:v>
                </c:pt>
              </c:numCache>
            </c:numRef>
          </c:yVal>
          <c:smooth val="0"/>
          <c:extLst>
            <c:ext xmlns:c16="http://schemas.microsoft.com/office/drawing/2014/chart" uri="{C3380CC4-5D6E-409C-BE32-E72D297353CC}">
              <c16:uniqueId val="{00000003-1325-4A93-8826-8ECD8CF109AB}"/>
            </c:ext>
          </c:extLst>
        </c:ser>
        <c:ser>
          <c:idx val="4"/>
          <c:order val="2"/>
          <c:tx>
            <c:strRef>
              <c:f>'Chart-2'!$C$9</c:f>
              <c:strCache>
                <c:ptCount val="1"/>
                <c:pt idx="0">
                  <c:v>Workday</c:v>
                </c:pt>
              </c:strCache>
            </c:strRef>
          </c:tx>
          <c:spPr>
            <a:ln w="28575">
              <a:noFill/>
            </a:ln>
          </c:spPr>
          <c:marker>
            <c:symbol val="circle"/>
            <c:size val="7"/>
            <c:spPr>
              <a:solidFill>
                <a:schemeClr val="tx2"/>
              </a:solidFill>
              <a:ln>
                <a:noFill/>
              </a:ln>
            </c:spPr>
          </c:marker>
          <c:xVal>
            <c:numRef>
              <c:f>'Chart-2'!$E$9</c:f>
              <c:numCache>
                <c:formatCode>0.0%</c:formatCode>
                <c:ptCount val="1"/>
                <c:pt idx="0">
                  <c:v>0.23306128259131581</c:v>
                </c:pt>
              </c:numCache>
            </c:numRef>
          </c:xVal>
          <c:yVal>
            <c:numRef>
              <c:f>'Chart-2'!$D$9</c:f>
              <c:numCache>
                <c:formatCode>0.0%</c:formatCode>
                <c:ptCount val="1"/>
                <c:pt idx="0">
                  <c:v>0.20642278602895092</c:v>
                </c:pt>
              </c:numCache>
            </c:numRef>
          </c:yVal>
          <c:smooth val="0"/>
          <c:extLst>
            <c:ext xmlns:c16="http://schemas.microsoft.com/office/drawing/2014/chart" uri="{C3380CC4-5D6E-409C-BE32-E72D297353CC}">
              <c16:uniqueId val="{00000005-1325-4A93-8826-8ECD8CF109AB}"/>
            </c:ext>
          </c:extLst>
        </c:ser>
        <c:ser>
          <c:idx val="6"/>
          <c:order val="3"/>
          <c:tx>
            <c:strRef>
              <c:f>'Chart-2'!$C$10</c:f>
              <c:strCache>
                <c:ptCount val="1"/>
                <c:pt idx="0">
                  <c:v>Paycom</c:v>
                </c:pt>
              </c:strCache>
            </c:strRef>
          </c:tx>
          <c:spPr>
            <a:ln w="28575">
              <a:noFill/>
            </a:ln>
          </c:spPr>
          <c:marker>
            <c:symbol val="circle"/>
            <c:size val="7"/>
            <c:spPr>
              <a:solidFill>
                <a:schemeClr val="tx2"/>
              </a:solidFill>
              <a:ln>
                <a:noFill/>
              </a:ln>
            </c:spPr>
          </c:marker>
          <c:xVal>
            <c:numRef>
              <c:f>'Chart-2'!$E$10</c:f>
              <c:numCache>
                <c:formatCode>0.0%</c:formatCode>
                <c:ptCount val="1"/>
                <c:pt idx="0">
                  <c:v>0.40044052632328392</c:v>
                </c:pt>
              </c:numCache>
            </c:numRef>
          </c:xVal>
          <c:yVal>
            <c:numRef>
              <c:f>'Chart-2'!$D$10</c:f>
              <c:numCache>
                <c:formatCode>0.0%</c:formatCode>
                <c:ptCount val="1"/>
                <c:pt idx="0">
                  <c:v>0.26412379064805758</c:v>
                </c:pt>
              </c:numCache>
            </c:numRef>
          </c:yVal>
          <c:smooth val="0"/>
          <c:extLst>
            <c:ext xmlns:c16="http://schemas.microsoft.com/office/drawing/2014/chart" uri="{C3380CC4-5D6E-409C-BE32-E72D297353CC}">
              <c16:uniqueId val="{00000007-1325-4A93-8826-8ECD8CF109AB}"/>
            </c:ext>
          </c:extLst>
        </c:ser>
        <c:ser>
          <c:idx val="7"/>
          <c:order val="4"/>
          <c:tx>
            <c:strRef>
              <c:f>'Chart-2'!$C$11</c:f>
              <c:strCache>
                <c:ptCount val="1"/>
                <c:pt idx="0">
                  <c:v>Paylocity</c:v>
                </c:pt>
              </c:strCache>
            </c:strRef>
          </c:tx>
          <c:spPr>
            <a:ln w="28575">
              <a:noFill/>
            </a:ln>
          </c:spPr>
          <c:marker>
            <c:symbol val="circle"/>
            <c:size val="7"/>
            <c:spPr>
              <a:solidFill>
                <a:schemeClr val="tx2"/>
              </a:solidFill>
              <a:ln>
                <a:noFill/>
              </a:ln>
            </c:spPr>
          </c:marker>
          <c:xVal>
            <c:numRef>
              <c:f>'Chart-2'!$E$11</c:f>
              <c:numCache>
                <c:formatCode>0.0%</c:formatCode>
                <c:ptCount val="1"/>
                <c:pt idx="0">
                  <c:v>0.27583384576690789</c:v>
                </c:pt>
              </c:numCache>
            </c:numRef>
          </c:xVal>
          <c:yVal>
            <c:numRef>
              <c:f>'Chart-2'!$D$11</c:f>
              <c:numCache>
                <c:formatCode>0.0%</c:formatCode>
                <c:ptCount val="1"/>
                <c:pt idx="0">
                  <c:v>0.32425620686345952</c:v>
                </c:pt>
              </c:numCache>
            </c:numRef>
          </c:yVal>
          <c:smooth val="0"/>
          <c:extLst>
            <c:ext xmlns:c16="http://schemas.microsoft.com/office/drawing/2014/chart" uri="{C3380CC4-5D6E-409C-BE32-E72D297353CC}">
              <c16:uniqueId val="{00000009-1325-4A93-8826-8ECD8CF109AB}"/>
            </c:ext>
          </c:extLst>
        </c:ser>
        <c:ser>
          <c:idx val="8"/>
          <c:order val="5"/>
          <c:tx>
            <c:strRef>
              <c:f>'Chart-2'!#REF!</c:f>
              <c:strCache>
                <c:ptCount val="1"/>
                <c:pt idx="0">
                  <c:v>#REF!</c:v>
                </c:pt>
              </c:strCache>
            </c:strRef>
          </c:tx>
          <c:spPr>
            <a:ln w="28575">
              <a:noFill/>
            </a:ln>
          </c:spPr>
          <c:marker>
            <c:symbol val="circle"/>
            <c:size val="7"/>
            <c:spPr>
              <a:solidFill>
                <a:srgbClr val="F9B149"/>
              </a:solidFill>
              <a:ln>
                <a:noFill/>
              </a:ln>
            </c:spPr>
          </c:marker>
          <c:dLbls>
            <c:dLbl>
              <c:idx val="0"/>
              <c:layout>
                <c:manualLayout>
                  <c:x val="-1.2353649450270638E-3"/>
                  <c:y val="-3.5430926717955409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1325-4A93-8826-8ECD8CF109AB}"/>
                </c:ext>
              </c:extLst>
            </c:dLbl>
            <c:spPr>
              <a:noFill/>
              <a:ln w="25400">
                <a:noFill/>
              </a:ln>
            </c:sp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'Chart-2'!#REF!</c:f>
            </c:numRef>
          </c:xVal>
          <c:yVal>
            <c:numRef>
              <c:f>'Chart-2'!#REF!</c:f>
              <c:numCache>
                <c:formatCode>General</c:formatCode>
                <c:ptCount val="1"/>
                <c:pt idx="0">
                  <c:v>1</c:v>
                </c:pt>
              </c:numCache>
            </c:numRef>
          </c:yVal>
          <c:smooth val="0"/>
          <c:extLst>
            <c:ext xmlns:c16="http://schemas.microsoft.com/office/drawing/2014/chart" uri="{C3380CC4-5D6E-409C-BE32-E72D297353CC}">
              <c16:uniqueId val="{0000000B-1325-4A93-8826-8ECD8CF109AB}"/>
            </c:ext>
          </c:extLst>
        </c:ser>
        <c:ser>
          <c:idx val="9"/>
          <c:order val="6"/>
          <c:tx>
            <c:strRef>
              <c:f>'Chart-2'!$C$12</c:f>
              <c:strCache>
                <c:ptCount val="1"/>
                <c:pt idx="0">
                  <c:v>Ceridian HCM</c:v>
                </c:pt>
              </c:strCache>
            </c:strRef>
          </c:tx>
          <c:spPr>
            <a:ln w="28575">
              <a:noFill/>
            </a:ln>
          </c:spPr>
          <c:marker>
            <c:symbol val="circle"/>
            <c:size val="7"/>
            <c:spPr>
              <a:solidFill>
                <a:schemeClr val="tx2"/>
              </a:solidFill>
              <a:ln>
                <a:noFill/>
              </a:ln>
            </c:spPr>
          </c:marker>
          <c:xVal>
            <c:numRef>
              <c:f>'Chart-2'!$E$12</c:f>
              <c:numCache>
                <c:formatCode>0.0%</c:formatCode>
                <c:ptCount val="1"/>
                <c:pt idx="0">
                  <c:v>0.16431604451562576</c:v>
                </c:pt>
              </c:numCache>
            </c:numRef>
          </c:xVal>
          <c:yVal>
            <c:numRef>
              <c:f>'Chart-2'!$D$12</c:f>
              <c:numCache>
                <c:formatCode>0.0%</c:formatCode>
                <c:ptCount val="1"/>
                <c:pt idx="0">
                  <c:v>0.18878148799062683</c:v>
                </c:pt>
              </c:numCache>
            </c:numRef>
          </c:yVal>
          <c:smooth val="0"/>
          <c:extLst>
            <c:ext xmlns:c16="http://schemas.microsoft.com/office/drawing/2014/chart" uri="{C3380CC4-5D6E-409C-BE32-E72D297353CC}">
              <c16:uniqueId val="{0000000D-1325-4A93-8826-8ECD8CF109AB}"/>
            </c:ext>
          </c:extLst>
        </c:ser>
        <c:ser>
          <c:idx val="10"/>
          <c:order val="7"/>
          <c:tx>
            <c:strRef>
              <c:f>'Chart-2'!$C$13</c:f>
              <c:strCache>
                <c:ptCount val="1"/>
                <c:pt idx="0">
                  <c:v>Healthequity</c:v>
                </c:pt>
              </c:strCache>
            </c:strRef>
          </c:tx>
          <c:spPr>
            <a:ln w="28575">
              <a:noFill/>
            </a:ln>
          </c:spPr>
          <c:marker>
            <c:symbol val="circle"/>
            <c:size val="7"/>
            <c:spPr>
              <a:solidFill>
                <a:schemeClr val="tx2"/>
              </a:solidFill>
              <a:ln>
                <a:noFill/>
              </a:ln>
            </c:spPr>
          </c:marker>
          <c:xVal>
            <c:numRef>
              <c:f>'Chart-2'!$E$13</c:f>
              <c:numCache>
                <c:formatCode>0.0%</c:formatCode>
                <c:ptCount val="1"/>
                <c:pt idx="0">
                  <c:v>0.29613740148202594</c:v>
                </c:pt>
              </c:numCache>
            </c:numRef>
          </c:xVal>
          <c:yVal>
            <c:numRef>
              <c:f>'Chart-2'!$D$13</c:f>
              <c:numCache>
                <c:formatCode>0.0%</c:formatCode>
                <c:ptCount val="1"/>
                <c:pt idx="0">
                  <c:v>9.870386329630576E-2</c:v>
                </c:pt>
              </c:numCache>
            </c:numRef>
          </c:yVal>
          <c:smooth val="0"/>
          <c:extLst>
            <c:ext xmlns:c16="http://schemas.microsoft.com/office/drawing/2014/chart" uri="{C3380CC4-5D6E-409C-BE32-E72D297353CC}">
              <c16:uniqueId val="{0000000F-1325-4A93-8826-8ECD8CF109AB}"/>
            </c:ext>
          </c:extLst>
        </c:ser>
        <c:ser>
          <c:idx val="11"/>
          <c:order val="8"/>
          <c:tx>
            <c:strRef>
              <c:f>'Chart-2'!$C$15</c:f>
              <c:strCache>
                <c:ptCount val="1"/>
                <c:pt idx="0">
                  <c:v>Trinet</c:v>
                </c:pt>
              </c:strCache>
            </c:strRef>
          </c:tx>
          <c:spPr>
            <a:ln w="28575">
              <a:noFill/>
            </a:ln>
          </c:spPr>
          <c:marker>
            <c:symbol val="circle"/>
            <c:size val="7"/>
            <c:spPr>
              <a:solidFill>
                <a:schemeClr val="tx2"/>
              </a:solidFill>
              <a:ln>
                <a:noFill/>
              </a:ln>
            </c:spPr>
          </c:marker>
          <c:dLbls>
            <c:dLbl>
              <c:idx val="0"/>
              <c:layout>
                <c:manualLayout>
                  <c:x val="-1.7459529050598551E-2"/>
                  <c:y val="-2.379088985969906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1325-4A93-8826-8ECD8CF109AB}"/>
                </c:ext>
              </c:extLst>
            </c:dLbl>
            <c:spPr>
              <a:noFill/>
              <a:ln>
                <a:noFill/>
              </a:ln>
              <a:effectLst/>
            </c:sp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'Chart-2'!$E$15</c:f>
              <c:numCache>
                <c:formatCode>0.0%</c:formatCode>
                <c:ptCount val="1"/>
                <c:pt idx="0">
                  <c:v>0.38682295877122091</c:v>
                </c:pt>
              </c:numCache>
            </c:numRef>
          </c:xVal>
          <c:yVal>
            <c:numRef>
              <c:f>'Chart-2'!$D$15</c:f>
              <c:numCache>
                <c:formatCode>0.0%</c:formatCode>
                <c:ptCount val="1"/>
                <c:pt idx="0">
                  <c:v>-0.72753303964757743</c:v>
                </c:pt>
              </c:numCache>
            </c:numRef>
          </c:yVal>
          <c:smooth val="0"/>
          <c:extLst>
            <c:ext xmlns:c16="http://schemas.microsoft.com/office/drawing/2014/chart" uri="{C3380CC4-5D6E-409C-BE32-E72D297353CC}">
              <c16:uniqueId val="{00000011-1325-4A93-8826-8ECD8CF109AB}"/>
            </c:ext>
          </c:extLst>
        </c:ser>
        <c:ser>
          <c:idx val="12"/>
          <c:order val="9"/>
          <c:tx>
            <c:strRef>
              <c:f>'Chart-2'!$C$16</c:f>
              <c:strCache>
                <c:ptCount val="1"/>
                <c:pt idx="0">
                  <c:v>Insperity</c:v>
                </c:pt>
              </c:strCache>
            </c:strRef>
          </c:tx>
          <c:spPr>
            <a:ln w="28575">
              <a:noFill/>
            </a:ln>
          </c:spPr>
          <c:marker>
            <c:symbol val="circle"/>
            <c:size val="7"/>
            <c:spPr>
              <a:solidFill>
                <a:schemeClr val="tx2"/>
              </a:solidFill>
              <a:ln>
                <a:noFill/>
              </a:ln>
            </c:spPr>
          </c:marker>
          <c:xVal>
            <c:numRef>
              <c:f>'Chart-2'!$E$16</c:f>
              <c:numCache>
                <c:formatCode>0.0%</c:formatCode>
                <c:ptCount val="1"/>
                <c:pt idx="0">
                  <c:v>5.1639621365787702E-2</c:v>
                </c:pt>
              </c:numCache>
            </c:numRef>
          </c:xVal>
          <c:yVal>
            <c:numRef>
              <c:f>'Chart-2'!$D$16</c:f>
              <c:numCache>
                <c:formatCode>0.0%</c:formatCode>
                <c:ptCount val="1"/>
                <c:pt idx="0">
                  <c:v>0.18960722451121756</c:v>
                </c:pt>
              </c:numCache>
            </c:numRef>
          </c:yVal>
          <c:smooth val="0"/>
          <c:extLst>
            <c:ext xmlns:c16="http://schemas.microsoft.com/office/drawing/2014/chart" uri="{C3380CC4-5D6E-409C-BE32-E72D297353CC}">
              <c16:uniqueId val="{00000013-1325-4A93-8826-8ECD8CF109AB}"/>
            </c:ext>
          </c:extLst>
        </c:ser>
        <c:ser>
          <c:idx val="13"/>
          <c:order val="10"/>
          <c:tx>
            <c:strRef>
              <c:f>'Chart-2'!$C$17</c:f>
              <c:strCache>
                <c:ptCount val="1"/>
                <c:pt idx="0">
                  <c:v>Upwork</c:v>
                </c:pt>
              </c:strCache>
            </c:strRef>
          </c:tx>
          <c:spPr>
            <a:ln w="28575">
              <a:noFill/>
            </a:ln>
          </c:spPr>
          <c:marker>
            <c:symbol val="circle"/>
            <c:size val="7"/>
            <c:spPr>
              <a:solidFill>
                <a:schemeClr val="tx2"/>
              </a:solidFill>
              <a:ln>
                <a:noFill/>
              </a:ln>
            </c:spPr>
          </c:marker>
          <c:xVal>
            <c:numRef>
              <c:f>'Chart-2'!$E$17</c:f>
              <c:numCache>
                <c:formatCode>0.0%</c:formatCode>
                <c:ptCount val="1"/>
                <c:pt idx="0">
                  <c:v>-1.2785085785679707E-2</c:v>
                </c:pt>
              </c:numCache>
            </c:numRef>
          </c:xVal>
          <c:yVal>
            <c:numRef>
              <c:f>'Chart-2'!$D$17</c:f>
              <c:numCache>
                <c:formatCode>0.0%</c:formatCode>
                <c:ptCount val="1"/>
                <c:pt idx="0">
                  <c:v>0.19549440430233295</c:v>
                </c:pt>
              </c:numCache>
            </c:numRef>
          </c:yVal>
          <c:smooth val="0"/>
          <c:extLst>
            <c:ext xmlns:c16="http://schemas.microsoft.com/office/drawing/2014/chart" uri="{C3380CC4-5D6E-409C-BE32-E72D297353CC}">
              <c16:uniqueId val="{00000015-1325-4A93-8826-8ECD8CF109AB}"/>
            </c:ext>
          </c:extLst>
        </c:ser>
        <c:ser>
          <c:idx val="14"/>
          <c:order val="11"/>
          <c:tx>
            <c:strRef>
              <c:f>'Chart-2'!$C$18</c:f>
              <c:strCache>
                <c:ptCount val="1"/>
                <c:pt idx="0">
                  <c:v>Fiverr</c:v>
                </c:pt>
              </c:strCache>
            </c:strRef>
          </c:tx>
          <c:spPr>
            <a:ln w="28575">
              <a:noFill/>
            </a:ln>
          </c:spPr>
          <c:marker>
            <c:symbol val="circle"/>
            <c:size val="7"/>
            <c:spPr>
              <a:solidFill>
                <a:schemeClr val="tx2"/>
              </a:solidFill>
              <a:ln>
                <a:noFill/>
              </a:ln>
            </c:spPr>
          </c:marker>
          <c:xVal>
            <c:numRef>
              <c:f>'Chart-2'!$E$18</c:f>
              <c:numCache>
                <c:formatCode>0.0%</c:formatCode>
                <c:ptCount val="1"/>
                <c:pt idx="0">
                  <c:v>3.9817353654897511E-2</c:v>
                </c:pt>
              </c:numCache>
            </c:numRef>
          </c:xVal>
          <c:yVal>
            <c:numRef>
              <c:f>'Chart-2'!$D$18</c:f>
              <c:numCache>
                <c:formatCode>0.0%</c:formatCode>
                <c:ptCount val="1"/>
                <c:pt idx="0">
                  <c:v>0.19337369230872584</c:v>
                </c:pt>
              </c:numCache>
            </c:numRef>
          </c:yVal>
          <c:smooth val="0"/>
          <c:extLst>
            <c:ext xmlns:c16="http://schemas.microsoft.com/office/drawing/2014/chart" uri="{C3380CC4-5D6E-409C-BE32-E72D297353CC}">
              <c16:uniqueId val="{00000017-1325-4A93-8826-8ECD8CF109AB}"/>
            </c:ext>
          </c:extLst>
        </c:ser>
        <c:ser>
          <c:idx val="15"/>
          <c:order val="12"/>
          <c:tx>
            <c:strRef>
              <c:f>'Chart-2'!$C$19</c:f>
              <c:strCache>
                <c:ptCount val="1"/>
                <c:pt idx="0">
                  <c:v>GB Grp</c:v>
                </c:pt>
              </c:strCache>
            </c:strRef>
          </c:tx>
          <c:spPr>
            <a:ln w="28575">
              <a:noFill/>
            </a:ln>
          </c:spPr>
          <c:marker>
            <c:symbol val="circle"/>
            <c:size val="7"/>
            <c:spPr>
              <a:solidFill>
                <a:schemeClr val="tx2"/>
              </a:solidFill>
              <a:ln>
                <a:noFill/>
              </a:ln>
            </c:spPr>
          </c:marker>
          <c:xVal>
            <c:numRef>
              <c:f>'Chart-2'!$E$19</c:f>
              <c:numCache>
                <c:formatCode>0.0%</c:formatCode>
                <c:ptCount val="1"/>
                <c:pt idx="0">
                  <c:v>0.2472167933237539</c:v>
                </c:pt>
              </c:numCache>
            </c:numRef>
          </c:xVal>
          <c:yVal>
            <c:numRef>
              <c:f>'Chart-2'!$D$19</c:f>
              <c:numCache>
                <c:formatCode>0.0%</c:formatCode>
                <c:ptCount val="1"/>
                <c:pt idx="0">
                  <c:v>9.5606701695706051E-2</c:v>
                </c:pt>
              </c:numCache>
            </c:numRef>
          </c:yVal>
          <c:smooth val="0"/>
          <c:extLst>
            <c:ext xmlns:c16="http://schemas.microsoft.com/office/drawing/2014/chart" uri="{C3380CC4-5D6E-409C-BE32-E72D297353CC}">
              <c16:uniqueId val="{00000019-1325-4A93-8826-8ECD8CF109AB}"/>
            </c:ext>
          </c:extLst>
        </c:ser>
        <c:ser>
          <c:idx val="19"/>
          <c:order val="13"/>
          <c:tx>
            <c:strRef>
              <c:f>'Chart-2'!#REF!</c:f>
              <c:strCache>
                <c:ptCount val="1"/>
                <c:pt idx="0">
                  <c:v>#REF!</c:v>
                </c:pt>
              </c:strCache>
            </c:strRef>
          </c:tx>
          <c:spPr>
            <a:ln w="28575">
              <a:noFill/>
            </a:ln>
          </c:spPr>
          <c:marker>
            <c:symbol val="circle"/>
            <c:size val="7"/>
            <c:spPr>
              <a:solidFill>
                <a:srgbClr val="F9B149"/>
              </a:solidFill>
              <a:ln>
                <a:noFill/>
              </a:ln>
            </c:spPr>
          </c:marker>
          <c:dLbls>
            <c:spPr>
              <a:noFill/>
              <a:ln>
                <a:noFill/>
              </a:ln>
              <a:effectLst/>
            </c:sp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'Chart-2'!#REF!</c:f>
            </c:numRef>
          </c:xVal>
          <c:yVal>
            <c:numRef>
              <c:f>'Chart-2'!#REF!</c:f>
              <c:numCache>
                <c:formatCode>General</c:formatCode>
                <c:ptCount val="1"/>
                <c:pt idx="0">
                  <c:v>1</c:v>
                </c:pt>
              </c:numCache>
            </c:numRef>
          </c:yVal>
          <c:smooth val="0"/>
          <c:extLst>
            <c:ext xmlns:c16="http://schemas.microsoft.com/office/drawing/2014/chart" uri="{C3380CC4-5D6E-409C-BE32-E72D297353CC}">
              <c16:uniqueId val="{0000001A-1325-4A93-8826-8ECD8CF109AB}"/>
            </c:ext>
          </c:extLst>
        </c:ser>
        <c:ser>
          <c:idx val="20"/>
          <c:order val="14"/>
          <c:tx>
            <c:strRef>
              <c:f>'Chart-2'!$C$24</c:f>
              <c:strCache>
                <c:ptCount val="1"/>
                <c:pt idx="0">
                  <c:v>ReadyTech</c:v>
                </c:pt>
              </c:strCache>
            </c:strRef>
          </c:tx>
          <c:spPr>
            <a:ln w="28575">
              <a:noFill/>
            </a:ln>
          </c:spPr>
          <c:marker>
            <c:symbol val="circle"/>
            <c:size val="7"/>
            <c:spPr>
              <a:solidFill>
                <a:schemeClr val="tx2"/>
              </a:solidFill>
              <a:ln>
                <a:noFill/>
              </a:ln>
            </c:spPr>
          </c:marker>
          <c:xVal>
            <c:numRef>
              <c:f>'Chart-2'!$E$24</c:f>
              <c:numCache>
                <c:formatCode>0.0%</c:formatCode>
                <c:ptCount val="1"/>
                <c:pt idx="0">
                  <c:v>0.35919628792548475</c:v>
                </c:pt>
              </c:numCache>
            </c:numRef>
          </c:xVal>
          <c:yVal>
            <c:numRef>
              <c:f>'Chart-2'!$D$24</c:f>
              <c:numCache>
                <c:formatCode>0.0%</c:formatCode>
                <c:ptCount val="1"/>
                <c:pt idx="0">
                  <c:v>0.38148742643124683</c:v>
                </c:pt>
              </c:numCache>
            </c:numRef>
          </c:yVal>
          <c:smooth val="0"/>
          <c:extLst>
            <c:ext xmlns:c16="http://schemas.microsoft.com/office/drawing/2014/chart" uri="{C3380CC4-5D6E-409C-BE32-E72D297353CC}">
              <c16:uniqueId val="{0000001C-1325-4A93-8826-8ECD8CF109AB}"/>
            </c:ext>
          </c:extLst>
        </c:ser>
        <c:ser>
          <c:idx val="29"/>
          <c:order val="15"/>
          <c:tx>
            <c:strRef>
              <c:f>'Chart-2'!$C$14</c:f>
              <c:strCache>
                <c:ptCount val="1"/>
                <c:pt idx="0">
                  <c:v>SEEK Ltd</c:v>
                </c:pt>
              </c:strCache>
            </c:strRef>
          </c:tx>
          <c:spPr>
            <a:ln w="28575">
              <a:noFill/>
            </a:ln>
          </c:spPr>
          <c:marker>
            <c:symbol val="circle"/>
            <c:size val="7"/>
            <c:spPr>
              <a:solidFill>
                <a:schemeClr val="tx2"/>
              </a:solidFill>
              <a:ln>
                <a:noFill/>
              </a:ln>
            </c:spPr>
          </c:marker>
          <c:xVal>
            <c:numRef>
              <c:f>'Chart-2'!$E$14</c:f>
              <c:numCache>
                <c:formatCode>0.0%</c:formatCode>
                <c:ptCount val="1"/>
                <c:pt idx="0">
                  <c:v>0.47638735405912452</c:v>
                </c:pt>
              </c:numCache>
            </c:numRef>
          </c:xVal>
          <c:yVal>
            <c:numRef>
              <c:f>'Chart-2'!$D$14</c:f>
              <c:numCache>
                <c:formatCode>0.0%</c:formatCode>
                <c:ptCount val="1"/>
                <c:pt idx="0">
                  <c:v>0.31301755326630126</c:v>
                </c:pt>
              </c:numCache>
            </c:numRef>
          </c:yVal>
          <c:smooth val="0"/>
          <c:extLst>
            <c:ext xmlns:c16="http://schemas.microsoft.com/office/drawing/2014/chart" uri="{C3380CC4-5D6E-409C-BE32-E72D297353CC}">
              <c16:uniqueId val="{0000001D-1325-4A93-8826-8ECD8CF109AB}"/>
            </c:ext>
          </c:extLst>
        </c:ser>
        <c:ser>
          <c:idx val="31"/>
          <c:order val="16"/>
          <c:tx>
            <c:strRef>
              <c:f>'Chart-2'!$C$21</c:f>
              <c:strCache>
                <c:ptCount val="1"/>
                <c:pt idx="0">
                  <c:v>Atoss</c:v>
                </c:pt>
              </c:strCache>
            </c:strRef>
          </c:tx>
          <c:spPr>
            <a:ln w="28575">
              <a:noFill/>
            </a:ln>
          </c:spPr>
          <c:marker>
            <c:symbol val="circle"/>
            <c:size val="7"/>
            <c:spPr>
              <a:solidFill>
                <a:schemeClr val="tx2"/>
              </a:solidFill>
              <a:ln>
                <a:noFill/>
              </a:ln>
            </c:spPr>
          </c:marker>
          <c:xVal>
            <c:numRef>
              <c:f>'Chart-2'!$E$21</c:f>
              <c:numCache>
                <c:formatCode>0.0%</c:formatCode>
                <c:ptCount val="1"/>
                <c:pt idx="0">
                  <c:v>0.29706226752996318</c:v>
                </c:pt>
              </c:numCache>
            </c:numRef>
          </c:xVal>
          <c:yVal>
            <c:numRef>
              <c:f>'Chart-2'!$D$21</c:f>
              <c:numCache>
                <c:formatCode>0.0%</c:formatCode>
                <c:ptCount val="1"/>
                <c:pt idx="0">
                  <c:v>1.1646512535396393E-2</c:v>
                </c:pt>
              </c:numCache>
            </c:numRef>
          </c:yVal>
          <c:smooth val="0"/>
          <c:extLst>
            <c:ext xmlns:c16="http://schemas.microsoft.com/office/drawing/2014/chart" uri="{C3380CC4-5D6E-409C-BE32-E72D297353CC}">
              <c16:uniqueId val="{0000001F-1325-4A93-8826-8ECD8CF109AB}"/>
            </c:ext>
          </c:extLst>
        </c:ser>
        <c:ser>
          <c:idx val="32"/>
          <c:order val="17"/>
          <c:tx>
            <c:strRef>
              <c:f>'Chart-2'!$C$22</c:f>
              <c:strCache>
                <c:ptCount val="1"/>
                <c:pt idx="0">
                  <c:v>Benefitfocus</c:v>
                </c:pt>
              </c:strCache>
            </c:strRef>
          </c:tx>
          <c:spPr>
            <a:ln w="28575">
              <a:noFill/>
            </a:ln>
          </c:spPr>
          <c:marker>
            <c:symbol val="circle"/>
            <c:size val="7"/>
            <c:spPr>
              <a:solidFill>
                <a:schemeClr val="tx2"/>
              </a:solidFill>
              <a:ln>
                <a:noFill/>
              </a:ln>
            </c:spPr>
          </c:marker>
          <c:xVal>
            <c:numRef>
              <c:f>'Chart-2'!$E$22</c:f>
              <c:numCache>
                <c:formatCode>0.0%</c:formatCode>
                <c:ptCount val="1"/>
                <c:pt idx="0">
                  <c:v>0.18210422812192734</c:v>
                </c:pt>
              </c:numCache>
            </c:numRef>
          </c:xVal>
          <c:yVal>
            <c:numRef>
              <c:f>'Chart-2'!$D$22</c:f>
              <c:numCache>
                <c:formatCode>0.0%</c:formatCode>
                <c:ptCount val="1"/>
                <c:pt idx="0">
                  <c:v>-3.3626381144596797E-2</c:v>
                </c:pt>
              </c:numCache>
            </c:numRef>
          </c:yVal>
          <c:smooth val="0"/>
          <c:extLst>
            <c:ext xmlns:c16="http://schemas.microsoft.com/office/drawing/2014/chart" uri="{C3380CC4-5D6E-409C-BE32-E72D297353CC}">
              <c16:uniqueId val="{00000021-1325-4A93-8826-8ECD8CF109AB}"/>
            </c:ext>
          </c:extLst>
        </c:ser>
        <c:ser>
          <c:idx val="18"/>
          <c:order val="18"/>
          <c:tx>
            <c:strRef>
              <c:f>'Chart-2'!$C$20</c:f>
              <c:strCache>
                <c:ptCount val="1"/>
                <c:pt idx="0">
                  <c:v>Learning Tech</c:v>
                </c:pt>
              </c:strCache>
            </c:strRef>
          </c:tx>
          <c:spPr>
            <a:ln w="28575">
              <a:noFill/>
            </a:ln>
          </c:spPr>
          <c:marker>
            <c:symbol val="circle"/>
            <c:size val="7"/>
            <c:spPr>
              <a:solidFill>
                <a:schemeClr val="tx2"/>
              </a:solidFill>
              <a:ln>
                <a:noFill/>
              </a:ln>
            </c:spPr>
          </c:marker>
          <c:dLbls>
            <c:dLbl>
              <c:idx val="0"/>
              <c:layout>
                <c:manualLayout>
                  <c:x val="-2.6050270765331611E-2"/>
                  <c:y val="-2.68269159572265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2-1325-4A93-8826-8ECD8CF109AB}"/>
                </c:ext>
              </c:extLst>
            </c:dLbl>
            <c:spPr>
              <a:noFill/>
              <a:ln>
                <a:noFill/>
              </a:ln>
              <a:effectLst/>
            </c:sp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'Chart-2'!$E$20</c:f>
              <c:numCache>
                <c:formatCode>0.0%</c:formatCode>
                <c:ptCount val="1"/>
                <c:pt idx="0">
                  <c:v>0.20055019467146457</c:v>
                </c:pt>
              </c:numCache>
            </c:numRef>
          </c:xVal>
          <c:yVal>
            <c:numRef>
              <c:f>'Chart-2'!$D$20</c:f>
              <c:numCache>
                <c:formatCode>0.0%</c:formatCode>
                <c:ptCount val="1"/>
                <c:pt idx="0">
                  <c:v>0.86023959778603287</c:v>
                </c:pt>
              </c:numCache>
            </c:numRef>
          </c:yVal>
          <c:smooth val="0"/>
          <c:extLst>
            <c:ext xmlns:c16="http://schemas.microsoft.com/office/drawing/2014/chart" uri="{C3380CC4-5D6E-409C-BE32-E72D297353CC}">
              <c16:uniqueId val="{00000023-1325-4A93-8826-8ECD8CF109AB}"/>
            </c:ext>
          </c:extLst>
        </c:ser>
        <c:ser>
          <c:idx val="2"/>
          <c:order val="19"/>
          <c:tx>
            <c:strRef>
              <c:f>'Chart-2'!$C$25</c:f>
              <c:strCache>
                <c:ptCount val="1"/>
                <c:pt idx="0">
                  <c:v>Freelancer</c:v>
                </c:pt>
              </c:strCache>
            </c:strRef>
          </c:tx>
          <c:spPr>
            <a:ln w="28575">
              <a:noFill/>
            </a:ln>
          </c:spPr>
          <c:marker>
            <c:symbol val="circle"/>
            <c:size val="7"/>
            <c:spPr>
              <a:solidFill>
                <a:srgbClr val="F9B149"/>
              </a:solidFill>
              <a:ln>
                <a:noFill/>
              </a:ln>
            </c:spPr>
          </c:marker>
          <c:dLbls>
            <c:dLbl>
              <c:idx val="0"/>
              <c:layout>
                <c:manualLayout>
                  <c:x val="-3.3519565059018042E-2"/>
                  <c:y val="3.565746044673304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4-1325-4A93-8826-8ECD8CF109AB}"/>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strRef>
              <c:f>'Chart-2'!$E$25:$F$25</c:f>
              <c:strCache>
                <c:ptCount val="2"/>
                <c:pt idx="0">
                  <c:v>NA</c:v>
                </c:pt>
                <c:pt idx="1">
                  <c:v>-40.2%</c:v>
                </c:pt>
              </c:strCache>
            </c:strRef>
          </c:xVal>
          <c:yVal>
            <c:numRef>
              <c:f>'Chart-2'!$D$25</c:f>
              <c:numCache>
                <c:formatCode>General</c:formatCode>
                <c:ptCount val="1"/>
              </c:numCache>
            </c:numRef>
          </c:yVal>
          <c:smooth val="0"/>
          <c:extLst>
            <c:ext xmlns:c16="http://schemas.microsoft.com/office/drawing/2014/chart" uri="{C3380CC4-5D6E-409C-BE32-E72D297353CC}">
              <c16:uniqueId val="{00000025-1325-4A93-8826-8ECD8CF109AB}"/>
            </c:ext>
          </c:extLst>
        </c:ser>
        <c:ser>
          <c:idx val="5"/>
          <c:order val="20"/>
          <c:tx>
            <c:strRef>
              <c:f>'Chart-2'!$C$26</c:f>
              <c:strCache>
                <c:ptCount val="1"/>
                <c:pt idx="0">
                  <c:v>PayGroup</c:v>
                </c:pt>
              </c:strCache>
            </c:strRef>
          </c:tx>
          <c:spPr>
            <a:ln w="28575">
              <a:solidFill>
                <a:srgbClr val="F9B149"/>
              </a:solidFill>
            </a:ln>
          </c:spPr>
          <c:marker>
            <c:symbol val="circle"/>
            <c:size val="7"/>
            <c:spPr>
              <a:solidFill>
                <a:srgbClr val="F9B149"/>
              </a:solidFill>
              <a:ln>
                <a:solidFill>
                  <a:srgbClr val="F9B149"/>
                </a:solidFill>
              </a:ln>
            </c:spPr>
          </c:marker>
          <c:dLbls>
            <c:dLbl>
              <c:idx val="0"/>
              <c:layout>
                <c:manualLayout>
                  <c:x val="-3.4490140303322342E-2"/>
                  <c:y val="-2.866154101381448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6-1325-4A93-8826-8ECD8CF109AB}"/>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strRef>
              <c:f>'Chart-2'!$E$26:$F$26</c:f>
              <c:strCache>
                <c:ptCount val="2"/>
                <c:pt idx="0">
                  <c:v>NA</c:v>
                </c:pt>
                <c:pt idx="1">
                  <c:v>125.9%</c:v>
                </c:pt>
              </c:strCache>
            </c:strRef>
          </c:xVal>
          <c:yVal>
            <c:numRef>
              <c:f>'Chart-2'!$D$26</c:f>
              <c:numCache>
                <c:formatCode>General</c:formatCode>
                <c:ptCount val="1"/>
              </c:numCache>
            </c:numRef>
          </c:yVal>
          <c:smooth val="0"/>
          <c:extLst>
            <c:ext xmlns:c16="http://schemas.microsoft.com/office/drawing/2014/chart" uri="{C3380CC4-5D6E-409C-BE32-E72D297353CC}">
              <c16:uniqueId val="{00000027-1325-4A93-8826-8ECD8CF109AB}"/>
            </c:ext>
          </c:extLst>
        </c:ser>
        <c:ser>
          <c:idx val="16"/>
          <c:order val="21"/>
          <c:tx>
            <c:strRef>
              <c:f>'Chart-2'!#REF!</c:f>
              <c:strCache>
                <c:ptCount val="1"/>
                <c:pt idx="0">
                  <c:v>#REF!</c:v>
                </c:pt>
              </c:strCache>
            </c:strRef>
          </c:tx>
          <c:spPr>
            <a:ln w="28575">
              <a:solidFill>
                <a:srgbClr val="FFC000"/>
              </a:solidFill>
            </a:ln>
          </c:spPr>
          <c:marker>
            <c:symbol val="circle"/>
            <c:size val="7"/>
            <c:spPr>
              <a:solidFill>
                <a:srgbClr val="F9B149"/>
              </a:solidFill>
              <a:ln>
                <a:solidFill>
                  <a:srgbClr val="FBCD89"/>
                </a:solidFill>
              </a:ln>
            </c:spPr>
          </c:marker>
          <c:dLbls>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'Chart-2'!#REF!</c:f>
            </c:numRef>
          </c:xVal>
          <c:yVal>
            <c:numRef>
              <c:f>'Chart-2'!#REF!</c:f>
              <c:numCache>
                <c:formatCode>General</c:formatCode>
                <c:ptCount val="1"/>
                <c:pt idx="0">
                  <c:v>1</c:v>
                </c:pt>
              </c:numCache>
            </c:numRef>
          </c:yVal>
          <c:smooth val="0"/>
          <c:extLst>
            <c:ext xmlns:c16="http://schemas.microsoft.com/office/drawing/2014/chart" uri="{C3380CC4-5D6E-409C-BE32-E72D297353CC}">
              <c16:uniqueId val="{00000028-1325-4A93-8826-8ECD8CF109AB}"/>
            </c:ext>
          </c:extLst>
        </c:ser>
        <c:ser>
          <c:idx val="17"/>
          <c:order val="22"/>
          <c:tx>
            <c:strRef>
              <c:f>'Chart-2'!$C$27</c:f>
              <c:strCache>
                <c:ptCount val="1"/>
                <c:pt idx="0">
                  <c:v>Limeade</c:v>
                </c:pt>
              </c:strCache>
            </c:strRef>
          </c:tx>
          <c:spPr>
            <a:ln w="28575">
              <a:solidFill>
                <a:schemeClr val="accent1"/>
              </a:solidFill>
            </a:ln>
          </c:spPr>
          <c:marker>
            <c:symbol val="circle"/>
            <c:size val="7"/>
            <c:spPr>
              <a:solidFill>
                <a:schemeClr val="tx2"/>
              </a:solidFill>
              <a:ln>
                <a:solidFill>
                  <a:schemeClr val="accent1"/>
                </a:solidFill>
              </a:ln>
            </c:spPr>
          </c:marker>
          <c:dLbls>
            <c:dLbl>
              <c:idx val="0"/>
              <c:layout>
                <c:manualLayout>
                  <c:x val="-3.675545680258397E-2"/>
                  <c:y val="-2.62806650870679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9-1325-4A93-8826-8ECD8CF109AB}"/>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'Chart-2'!$E$27</c:f>
              <c:numCache>
                <c:formatCode>0.0%</c:formatCode>
                <c:ptCount val="1"/>
                <c:pt idx="0">
                  <c:v>-0.16493738819320236</c:v>
                </c:pt>
              </c:numCache>
            </c:numRef>
          </c:xVal>
          <c:yVal>
            <c:numRef>
              <c:f>'Chart-2'!$D$27</c:f>
              <c:numCache>
                <c:formatCode>0.0%</c:formatCode>
                <c:ptCount val="1"/>
                <c:pt idx="0">
                  <c:v>1.2754547430973373E-2</c:v>
                </c:pt>
              </c:numCache>
            </c:numRef>
          </c:yVal>
          <c:smooth val="0"/>
          <c:extLst>
            <c:ext xmlns:c16="http://schemas.microsoft.com/office/drawing/2014/chart" uri="{C3380CC4-5D6E-409C-BE32-E72D297353CC}">
              <c16:uniqueId val="{0000002A-1325-4A93-8826-8ECD8CF109AB}"/>
            </c:ext>
          </c:extLst>
        </c:ser>
        <c:ser>
          <c:idx val="21"/>
          <c:order val="23"/>
          <c:tx>
            <c:strRef>
              <c:f>'Chart-2'!$C$23</c:f>
              <c:strCache>
                <c:ptCount val="1"/>
                <c:pt idx="0">
                  <c:v>DHI Group</c:v>
                </c:pt>
              </c:strCache>
            </c:strRef>
          </c:tx>
          <c:spPr>
            <a:ln w="28575">
              <a:solidFill>
                <a:schemeClr val="tx2"/>
              </a:solidFill>
            </a:ln>
          </c:spPr>
          <c:marker>
            <c:symbol val="circle"/>
            <c:size val="7"/>
            <c:spPr>
              <a:solidFill>
                <a:schemeClr val="tx2"/>
              </a:solidFill>
              <a:ln>
                <a:solidFill>
                  <a:schemeClr val="tx2"/>
                </a:solidFill>
              </a:ln>
            </c:spPr>
          </c:marker>
          <c:xVal>
            <c:numRef>
              <c:f>'Chart-2'!$E$23</c:f>
              <c:numCache>
                <c:formatCode>0.0%</c:formatCode>
                <c:ptCount val="1"/>
                <c:pt idx="0">
                  <c:v>0.20643448275862086</c:v>
                </c:pt>
              </c:numCache>
            </c:numRef>
          </c:xVal>
          <c:yVal>
            <c:numRef>
              <c:f>'Chart-2'!$D$23</c:f>
              <c:numCache>
                <c:formatCode>0.0%</c:formatCode>
                <c:ptCount val="1"/>
                <c:pt idx="0">
                  <c:v>0.20931085961151918</c:v>
                </c:pt>
              </c:numCache>
            </c:numRef>
          </c:yVal>
          <c:smooth val="0"/>
          <c:extLst>
            <c:ext xmlns:c16="http://schemas.microsoft.com/office/drawing/2014/chart" uri="{C3380CC4-5D6E-409C-BE32-E72D297353CC}">
              <c16:uniqueId val="{0000002C-1325-4A93-8826-8ECD8CF109AB}"/>
            </c:ext>
          </c:extLst>
        </c:ser>
        <c:ser>
          <c:idx val="0"/>
          <c:order val="24"/>
          <c:tx>
            <c:strRef>
              <c:f>'Chart-2'!$C$28</c:f>
              <c:strCache>
                <c:ptCount val="1"/>
                <c:pt idx="0">
                  <c:v>Dillistone</c:v>
                </c:pt>
              </c:strCache>
            </c:strRef>
          </c:tx>
          <c:spPr>
            <a:ln w="28575">
              <a:solidFill>
                <a:schemeClr val="tx2"/>
              </a:solidFill>
            </a:ln>
          </c:spPr>
          <c:marker>
            <c:symbol val="circle"/>
            <c:size val="7"/>
            <c:spPr>
              <a:solidFill>
                <a:schemeClr val="tx2"/>
              </a:solidFill>
              <a:ln>
                <a:solidFill>
                  <a:schemeClr val="tx2"/>
                </a:solidFill>
              </a:ln>
            </c:spPr>
          </c:marker>
          <c:dLbls>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'Chart-2'!$E$28</c:f>
              <c:numCache>
                <c:formatCode>0.0%</c:formatCode>
                <c:ptCount val="1"/>
                <c:pt idx="0">
                  <c:v>0.14285714285714296</c:v>
                </c:pt>
              </c:numCache>
            </c:numRef>
          </c:xVal>
          <c:yVal>
            <c:numRef>
              <c:f>'Chart-2'!$D$28</c:f>
              <c:numCache>
                <c:formatCode>0.0%</c:formatCode>
                <c:ptCount val="1"/>
                <c:pt idx="0">
                  <c:v>-0.99909123954925483</c:v>
                </c:pt>
              </c:numCache>
            </c:numRef>
          </c:yVal>
          <c:smooth val="0"/>
          <c:extLst>
            <c:ext xmlns:c16="http://schemas.microsoft.com/office/drawing/2014/chart" uri="{C3380CC4-5D6E-409C-BE32-E72D297353CC}">
              <c16:uniqueId val="{0000002D-1325-4A93-8826-8ECD8CF109AB}"/>
            </c:ext>
          </c:extLst>
        </c:ser>
        <c:ser>
          <c:idx val="22"/>
          <c:order val="25"/>
          <c:tx>
            <c:strRef>
              <c:f>'Chart-2'!$C$26</c:f>
              <c:strCache>
                <c:ptCount val="1"/>
                <c:pt idx="0">
                  <c:v>PayGroup</c:v>
                </c:pt>
              </c:strCache>
            </c:strRef>
          </c:tx>
          <c:spPr>
            <a:ln w="28575">
              <a:noFill/>
            </a:ln>
          </c:spPr>
          <c:xVal>
            <c:strRef>
              <c:f>'Chart-2'!$E$26</c:f>
              <c:strCache>
                <c:ptCount val="1"/>
                <c:pt idx="0">
                  <c:v>NA</c:v>
                </c:pt>
              </c:strCache>
            </c:strRef>
          </c:xVal>
          <c:yVal>
            <c:numRef>
              <c:f>'Chart-2'!$D$26</c:f>
              <c:numCache>
                <c:formatCode>General</c:formatCode>
                <c:ptCount val="1"/>
              </c:numCache>
            </c:numRef>
          </c:yVal>
          <c:smooth val="0"/>
          <c:extLst>
            <c:ext xmlns:c16="http://schemas.microsoft.com/office/drawing/2014/chart" uri="{C3380CC4-5D6E-409C-BE32-E72D297353CC}">
              <c16:uniqueId val="{0000002E-1325-4A93-8826-8ECD8CF109AB}"/>
            </c:ext>
          </c:extLst>
        </c:ser>
        <c:dLbls>
          <c:showLegendKey val="0"/>
          <c:showVal val="0"/>
          <c:showCatName val="0"/>
          <c:showSerName val="0"/>
          <c:showPercent val="0"/>
          <c:showBubbleSize val="0"/>
        </c:dLbls>
        <c:axId val="71498752"/>
        <c:axId val="71513216"/>
      </c:scatterChart>
      <c:valAx>
        <c:axId val="71498752"/>
        <c:scaling>
          <c:orientation val="minMax"/>
          <c:max val="0.5"/>
          <c:min val="0"/>
        </c:scaling>
        <c:delete val="0"/>
        <c:axPos val="b"/>
        <c:title>
          <c:tx>
            <c:rich>
              <a:bodyPr/>
              <a:lstStyle/>
              <a:p>
                <a:pPr algn="r" rtl="0">
                  <a:defRPr sz="900" b="0" i="0" u="none" strike="noStrike" kern="1200" baseline="0">
                    <a:solidFill>
                      <a:prstClr val="black">
                        <a:lumMod val="75000"/>
                        <a:lumOff val="25000"/>
                      </a:prstClr>
                    </a:solidFill>
                    <a:latin typeface="+mn-lt"/>
                    <a:ea typeface="Calibri"/>
                    <a:cs typeface="Arial" pitchFamily="34" charset="0"/>
                  </a:defRPr>
                </a:pPr>
                <a:r>
                  <a:rPr lang="en-US" sz="1100" b="1" i="0" u="none" strike="noStrike" kern="1200" baseline="0" dirty="0">
                    <a:solidFill>
                      <a:schemeClr val="accent1"/>
                    </a:solidFill>
                    <a:latin typeface="+mn-lt"/>
                    <a:ea typeface="Calibri"/>
                    <a:cs typeface="Arial" pitchFamily="34" charset="0"/>
                  </a:rPr>
                  <a:t>EBITDA Margin (CY2022E)</a:t>
                </a:r>
              </a:p>
            </c:rich>
          </c:tx>
          <c:layout>
            <c:manualLayout>
              <c:xMode val="edge"/>
              <c:yMode val="edge"/>
              <c:x val="0.82973363010996171"/>
              <c:y val="0.95286241081597245"/>
            </c:manualLayout>
          </c:layout>
          <c:overlay val="0"/>
        </c:title>
        <c:numFmt formatCode="0%" sourceLinked="0"/>
        <c:majorTickMark val="out"/>
        <c:minorTickMark val="none"/>
        <c:tickLblPos val="nextTo"/>
        <c:txPr>
          <a:bodyPr rot="0" vert="horz"/>
          <a:lstStyle/>
          <a:p>
            <a:pPr>
              <a:defRPr sz="1000">
                <a:solidFill>
                  <a:schemeClr val="accent1"/>
                </a:solidFill>
              </a:defRPr>
            </a:pPr>
            <a:endParaRPr lang="en-US"/>
          </a:p>
        </c:txPr>
        <c:crossAx val="71513216"/>
        <c:crossesAt val="-0.60000000000000064"/>
        <c:crossBetween val="midCat"/>
        <c:majorUnit val="0.1"/>
      </c:valAx>
      <c:valAx>
        <c:axId val="71513216"/>
        <c:scaling>
          <c:orientation val="minMax"/>
          <c:max val="0.60000000000000064"/>
          <c:min val="-0.1"/>
        </c:scaling>
        <c:delete val="0"/>
        <c:axPos val="l"/>
        <c:title>
          <c:tx>
            <c:rich>
              <a:bodyPr rot="0" vert="horz"/>
              <a:lstStyle/>
              <a:p>
                <a:pPr algn="ctr" rtl="0">
                  <a:defRPr sz="1100" b="1" i="0" u="none" strike="noStrike" kern="1200" baseline="0">
                    <a:solidFill>
                      <a:srgbClr val="29265B"/>
                    </a:solidFill>
                    <a:latin typeface="+mn-lt"/>
                    <a:ea typeface="Calibri"/>
                    <a:cs typeface="Arial" pitchFamily="34" charset="0"/>
                  </a:defRPr>
                </a:pPr>
                <a:r>
                  <a:rPr lang="en-US" sz="1100" b="1" i="0" u="none" strike="noStrike" kern="1200" baseline="0" dirty="0">
                    <a:solidFill>
                      <a:schemeClr val="accent1"/>
                    </a:solidFill>
                    <a:latin typeface="+mn-lt"/>
                    <a:ea typeface="Calibri"/>
                    <a:cs typeface="Arial" pitchFamily="34" charset="0"/>
                  </a:rPr>
                  <a:t> Revenue Growth</a:t>
                </a:r>
              </a:p>
              <a:p>
                <a:pPr algn="ctr" rtl="0">
                  <a:defRPr sz="1100" b="1" i="0" u="none" strike="noStrike" kern="1200" baseline="0">
                    <a:solidFill>
                      <a:srgbClr val="29265B"/>
                    </a:solidFill>
                    <a:latin typeface="+mn-lt"/>
                    <a:ea typeface="Calibri"/>
                    <a:cs typeface="Arial" pitchFamily="34" charset="0"/>
                  </a:defRPr>
                </a:pPr>
                <a:r>
                  <a:rPr lang="en-US" sz="1100" b="1" i="0" u="none" strike="noStrike" kern="1200" baseline="0" dirty="0">
                    <a:solidFill>
                      <a:schemeClr val="accent1"/>
                    </a:solidFill>
                    <a:latin typeface="+mn-lt"/>
                    <a:ea typeface="Calibri"/>
                    <a:cs typeface="Arial" pitchFamily="34" charset="0"/>
                  </a:rPr>
                  <a:t>(FY21-22E)</a:t>
                </a:r>
              </a:p>
            </c:rich>
          </c:tx>
          <c:layout>
            <c:manualLayout>
              <c:xMode val="edge"/>
              <c:yMode val="edge"/>
              <c:x val="1.0362424183376921E-3"/>
              <c:y val="2.1480503242508114E-3"/>
            </c:manualLayout>
          </c:layout>
          <c:overlay val="0"/>
        </c:title>
        <c:numFmt formatCode="0%" sourceLinked="0"/>
        <c:majorTickMark val="out"/>
        <c:minorTickMark val="none"/>
        <c:tickLblPos val="nextTo"/>
        <c:spPr>
          <a:ln>
            <a:solidFill>
              <a:schemeClr val="bg1">
                <a:lumMod val="75000"/>
              </a:schemeClr>
            </a:solidFill>
          </a:ln>
        </c:spPr>
        <c:txPr>
          <a:bodyPr rot="0" vert="horz"/>
          <a:lstStyle/>
          <a:p>
            <a:pPr>
              <a:defRPr sz="1000">
                <a:solidFill>
                  <a:schemeClr val="accent1"/>
                </a:solidFill>
              </a:defRPr>
            </a:pPr>
            <a:endParaRPr lang="en-US"/>
          </a:p>
        </c:txPr>
        <c:crossAx val="71498752"/>
        <c:crossesAt val="-0.4"/>
        <c:crossBetween val="midCat"/>
      </c:valAx>
      <c:spPr>
        <a:noFill/>
        <a:ln w="25400">
          <a:noFill/>
        </a:ln>
      </c:spPr>
    </c:plotArea>
    <c:plotVisOnly val="1"/>
    <c:dispBlanksAs val="gap"/>
    <c:showDLblsOverMax val="0"/>
  </c:chart>
  <c:spPr>
    <a:noFill/>
    <a:ln>
      <a:noFill/>
    </a:ln>
  </c:spPr>
  <c:txPr>
    <a:bodyPr/>
    <a:lstStyle/>
    <a:p>
      <a:pPr>
        <a:defRPr sz="900" b="0" i="0" u="none" strike="noStrike" baseline="0">
          <a:solidFill>
            <a:schemeClr val="tx1">
              <a:lumMod val="75000"/>
              <a:lumOff val="25000"/>
            </a:schemeClr>
          </a:solidFill>
          <a:latin typeface="+mn-lt"/>
          <a:ea typeface="Calibri"/>
          <a:cs typeface="Arial"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0.02658</cdr:x>
      <cdr:y>0</cdr:y>
    </cdr:from>
    <cdr:to>
      <cdr:x>0.37202</cdr:x>
      <cdr:y>0.04985</cdr:y>
    </cdr:to>
    <cdr:sp macro="" textlink="">
      <cdr:nvSpPr>
        <cdr:cNvPr id="2" name="TextBox 3"/>
        <cdr:cNvSpPr txBox="1"/>
      </cdr:nvSpPr>
      <cdr:spPr>
        <a:xfrm xmlns:a="http://schemas.openxmlformats.org/drawingml/2006/main">
          <a:off x="115207" y="-1267959"/>
          <a:ext cx="1497226" cy="98459"/>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tIns="0" rIns="0" bIns="0"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pPr algn="l"/>
          <a:r>
            <a:rPr lang="en-US" sz="1000" dirty="0">
              <a:solidFill>
                <a:schemeClr val="tx1">
                  <a:lumMod val="75000"/>
                  <a:lumOff val="25000"/>
                </a:schemeClr>
              </a:solidFill>
              <a:latin typeface="+mn-lt"/>
              <a:cs typeface="Arial" pitchFamily="34" charset="0"/>
            </a:rPr>
            <a:t>EV/Revenue</a:t>
          </a:r>
        </a:p>
      </cdr:txBody>
    </cdr:sp>
  </cdr:relSizeAnchor>
</c:userShapes>
</file>

<file path=ppt/drawings/drawing2.xml><?xml version="1.0" encoding="utf-8"?>
<c:userShapes xmlns:c="http://schemas.openxmlformats.org/drawingml/2006/chart">
  <cdr:relSizeAnchor xmlns:cdr="http://schemas.openxmlformats.org/drawingml/2006/chartDrawing">
    <cdr:from>
      <cdr:x>0.80613</cdr:x>
      <cdr:y>0.03083</cdr:y>
    </cdr:from>
    <cdr:to>
      <cdr:x>1</cdr:x>
      <cdr:y>0.2443</cdr:y>
    </cdr:to>
    <cdr:sp macro="" textlink="">
      <cdr:nvSpPr>
        <cdr:cNvPr id="2" name="TextBox 1"/>
        <cdr:cNvSpPr txBox="1"/>
      </cdr:nvSpPr>
      <cdr:spPr>
        <a:xfrm xmlns:a="http://schemas.openxmlformats.org/drawingml/2006/main">
          <a:off x="4076295" y="73860"/>
          <a:ext cx="980337" cy="511416"/>
        </a:xfrm>
        <a:prstGeom xmlns:a="http://schemas.openxmlformats.org/drawingml/2006/main" prst="rect">
          <a:avLst/>
        </a:prstGeom>
      </cdr:spPr>
      <cdr:txBody>
        <a:bodyPr xmlns:a="http://schemas.openxmlformats.org/drawingml/2006/main" vertOverflow="clip" wrap="square" lIns="0" tIns="0" rIns="0" bIns="0" rtlCol="0"/>
        <a:lstStyle xmlns:a="http://schemas.openxmlformats.org/drawingml/2006/main"/>
        <a:p xmlns:a="http://schemas.openxmlformats.org/drawingml/2006/main">
          <a:r>
            <a:rPr lang="en-US" sz="1000" b="1" dirty="0">
              <a:solidFill>
                <a:schemeClr val="tx1">
                  <a:lumMod val="75000"/>
                  <a:lumOff val="25000"/>
                </a:schemeClr>
              </a:solidFill>
              <a:latin typeface="Arial" pitchFamily="34" charset="0"/>
              <a:cs typeface="Arial" pitchFamily="34" charset="0"/>
            </a:rPr>
            <a:t>Larger players operating at higher margins</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4.2044E-7</cdr:y>
    </cdr:from>
    <cdr:to>
      <cdr:x>0.24348</cdr:x>
      <cdr:y>0.08009</cdr:y>
    </cdr:to>
    <cdr:sp macro="" textlink="">
      <cdr:nvSpPr>
        <cdr:cNvPr id="2" name="TextBox 1"/>
        <cdr:cNvSpPr txBox="1"/>
      </cdr:nvSpPr>
      <cdr:spPr>
        <a:xfrm xmlns:a="http://schemas.openxmlformats.org/drawingml/2006/main">
          <a:off x="0" y="1"/>
          <a:ext cx="2248497" cy="1904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b="1" dirty="0">
              <a:solidFill>
                <a:schemeClr val="accent1"/>
              </a:solidFill>
              <a:latin typeface="Arial" pitchFamily="34" charset="0"/>
              <a:cs typeface="Arial" pitchFamily="34" charset="0"/>
            </a:rPr>
            <a:t>EV/Revenue (CY22E)</a:t>
          </a:r>
        </a:p>
      </cdr:txBody>
    </cdr:sp>
  </cdr:relSizeAnchor>
  <cdr:relSizeAnchor xmlns:cdr="http://schemas.openxmlformats.org/drawingml/2006/chartDrawing">
    <cdr:from>
      <cdr:x>0.6267</cdr:x>
      <cdr:y>0.91088</cdr:y>
    </cdr:from>
    <cdr:to>
      <cdr:x>0.96919</cdr:x>
      <cdr:y>0.99568</cdr:y>
    </cdr:to>
    <cdr:sp macro="" textlink="">
      <cdr:nvSpPr>
        <cdr:cNvPr id="3" name="TextBox 1"/>
        <cdr:cNvSpPr txBox="1"/>
      </cdr:nvSpPr>
      <cdr:spPr>
        <a:xfrm xmlns:a="http://schemas.openxmlformats.org/drawingml/2006/main">
          <a:off x="6365339" y="2409475"/>
          <a:ext cx="3478642" cy="2243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en-US" b="1" dirty="0">
              <a:solidFill>
                <a:schemeClr val="accent1"/>
              </a:solidFill>
              <a:latin typeface="Arial" pitchFamily="34" charset="0"/>
              <a:cs typeface="Arial" pitchFamily="34" charset="0"/>
            </a:rPr>
            <a:t>Revenue Growth (FY21-22E)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B0D642-DA49-F44A-8191-427A42C5B1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19FBC5B0-E650-B846-9BD5-1E1E672C42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B8FD51-EA8F-A94D-B9CF-47D6441336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A088F7-7761-0149-BD21-55C4991139DD}" type="slidenum">
              <a:rPr lang="en-US" smtClean="0"/>
              <a:t>‹#›</a:t>
            </a:fld>
            <a:endParaRPr lang="en-US"/>
          </a:p>
        </p:txBody>
      </p:sp>
    </p:spTree>
    <p:extLst>
      <p:ext uri="{BB962C8B-B14F-4D97-AF65-F5344CB8AC3E}">
        <p14:creationId xmlns:p14="http://schemas.microsoft.com/office/powerpoint/2010/main" val="1601286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D782F-9886-45BC-ADA3-D9106C5379D8}" type="datetimeFigureOut">
              <a:rPr lang="en-GB" smtClean="0"/>
              <a:t>14/07/2022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371094-DF80-4CE1-B561-5B4DA587B424}" type="slidenum">
              <a:rPr lang="en-GB" smtClean="0"/>
              <a:t>‹#›</a:t>
            </a:fld>
            <a:endParaRPr lang="en-GB"/>
          </a:p>
        </p:txBody>
      </p:sp>
    </p:spTree>
    <p:extLst>
      <p:ext uri="{BB962C8B-B14F-4D97-AF65-F5344CB8AC3E}">
        <p14:creationId xmlns:p14="http://schemas.microsoft.com/office/powerpoint/2010/main" val="2076151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371094-DF80-4CE1-B561-5B4DA587B424}" type="slidenum">
              <a:rPr lang="en-GB" smtClean="0"/>
              <a:t>2</a:t>
            </a:fld>
            <a:endParaRPr lang="en-GB"/>
          </a:p>
        </p:txBody>
      </p:sp>
    </p:spTree>
    <p:extLst>
      <p:ext uri="{BB962C8B-B14F-4D97-AF65-F5344CB8AC3E}">
        <p14:creationId xmlns:p14="http://schemas.microsoft.com/office/powerpoint/2010/main" val="405127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371094-DF80-4CE1-B561-5B4DA587B424}" type="slidenum">
              <a:rPr lang="en-GB" smtClean="0"/>
              <a:t>3</a:t>
            </a:fld>
            <a:endParaRPr lang="en-GB"/>
          </a:p>
        </p:txBody>
      </p:sp>
    </p:spTree>
    <p:extLst>
      <p:ext uri="{BB962C8B-B14F-4D97-AF65-F5344CB8AC3E}">
        <p14:creationId xmlns:p14="http://schemas.microsoft.com/office/powerpoint/2010/main" val="3359184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371094-DF80-4CE1-B561-5B4DA587B424}" type="slidenum">
              <a:rPr lang="en-GB" smtClean="0"/>
              <a:t>6</a:t>
            </a:fld>
            <a:endParaRPr lang="en-GB"/>
          </a:p>
        </p:txBody>
      </p:sp>
    </p:spTree>
    <p:extLst>
      <p:ext uri="{BB962C8B-B14F-4D97-AF65-F5344CB8AC3E}">
        <p14:creationId xmlns:p14="http://schemas.microsoft.com/office/powerpoint/2010/main" val="22055597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RTech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616D05-938E-7744-89AA-2A409B6C463B}"/>
              </a:ext>
            </a:extLst>
          </p:cNvPr>
          <p:cNvSpPr/>
          <p:nvPr userDrawn="1"/>
        </p:nvSpPr>
        <p:spPr>
          <a:xfrm>
            <a:off x="0" y="0"/>
            <a:ext cx="5344160" cy="6858000"/>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8F5CD5-D8B8-5945-A41C-18FC0992E8EA}"/>
              </a:ext>
            </a:extLst>
          </p:cNvPr>
          <p:cNvSpPr>
            <a:spLocks noGrp="1"/>
          </p:cNvSpPr>
          <p:nvPr>
            <p:ph type="ctrTitle" hasCustomPrompt="1"/>
          </p:nvPr>
        </p:nvSpPr>
        <p:spPr>
          <a:xfrm>
            <a:off x="294640" y="4447547"/>
            <a:ext cx="3820160" cy="848677"/>
          </a:xfrm>
        </p:spPr>
        <p:txBody>
          <a:bodyPr anchor="t"/>
          <a:lstStyle>
            <a:lvl1pPr algn="l">
              <a:defRPr sz="6000" b="1" i="0">
                <a:solidFill>
                  <a:srgbClr val="80597A"/>
                </a:solidFill>
                <a:latin typeface="Arial" panose="020B0604020202020204" pitchFamily="34" charset="0"/>
                <a:cs typeface="Arial" panose="020B0604020202020204" pitchFamily="34" charset="0"/>
              </a:defRPr>
            </a:lvl1pPr>
          </a:lstStyle>
          <a:p>
            <a:r>
              <a:rPr lang="en-GB" dirty="0"/>
              <a:t>Q4 2021</a:t>
            </a:r>
            <a:endParaRPr lang="en-US" dirty="0"/>
          </a:p>
        </p:txBody>
      </p:sp>
      <p:pic>
        <p:nvPicPr>
          <p:cNvPr id="9" name="Picture 8" descr="Logo&#10;&#10;Description automatically generated">
            <a:extLst>
              <a:ext uri="{FF2B5EF4-FFF2-40B4-BE49-F238E27FC236}">
                <a16:creationId xmlns:a16="http://schemas.microsoft.com/office/drawing/2014/main" id="{844F66E2-8D35-8046-B62B-B0B8A59AF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4640" y="235903"/>
            <a:ext cx="2270760" cy="998220"/>
          </a:xfrm>
          <a:prstGeom prst="rect">
            <a:avLst/>
          </a:prstGeom>
        </p:spPr>
      </p:pic>
      <p:sp>
        <p:nvSpPr>
          <p:cNvPr id="10" name="Rectangle 9">
            <a:extLst>
              <a:ext uri="{FF2B5EF4-FFF2-40B4-BE49-F238E27FC236}">
                <a16:creationId xmlns:a16="http://schemas.microsoft.com/office/drawing/2014/main" id="{F008EF63-3200-C041-A638-531902A37B3D}"/>
              </a:ext>
            </a:extLst>
          </p:cNvPr>
          <p:cNvSpPr/>
          <p:nvPr userDrawn="1"/>
        </p:nvSpPr>
        <p:spPr>
          <a:xfrm>
            <a:off x="406400" y="5560383"/>
            <a:ext cx="701040" cy="121287"/>
          </a:xfrm>
          <a:prstGeom prst="rect">
            <a:avLst/>
          </a:prstGeom>
          <a:solidFill>
            <a:srgbClr val="805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436AA126-B3C6-B44D-A46B-22B5F9C5719B}"/>
              </a:ext>
            </a:extLst>
          </p:cNvPr>
          <p:cNvSpPr>
            <a:spLocks noGrp="1"/>
          </p:cNvSpPr>
          <p:nvPr>
            <p:ph type="body" sz="quarter" idx="10" hasCustomPrompt="1"/>
          </p:nvPr>
        </p:nvSpPr>
        <p:spPr>
          <a:xfrm>
            <a:off x="294639" y="5998229"/>
            <a:ext cx="3820159" cy="497524"/>
          </a:xfrm>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dirty="0"/>
              <a:t>HR Technology Sector </a:t>
            </a:r>
            <a:br>
              <a:rPr lang="en-GB" dirty="0"/>
            </a:br>
            <a:r>
              <a:rPr lang="en-GB" dirty="0"/>
              <a:t>M&amp;A Review</a:t>
            </a:r>
          </a:p>
        </p:txBody>
      </p:sp>
      <p:pic>
        <p:nvPicPr>
          <p:cNvPr id="22" name="Picture 21" descr="Text&#10;&#10;Description automatically generated">
            <a:extLst>
              <a:ext uri="{FF2B5EF4-FFF2-40B4-BE49-F238E27FC236}">
                <a16:creationId xmlns:a16="http://schemas.microsoft.com/office/drawing/2014/main" id="{E1CCCFD6-0384-8F4D-9052-4D327C449E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11633" y="6094894"/>
            <a:ext cx="2886961" cy="429242"/>
          </a:xfrm>
          <a:prstGeom prst="rect">
            <a:avLst/>
          </a:prstGeom>
        </p:spPr>
      </p:pic>
      <p:pic>
        <p:nvPicPr>
          <p:cNvPr id="11" name="Picture 10" descr="A map of the world&#10;&#10;Description automatically generated with medium confidence">
            <a:extLst>
              <a:ext uri="{FF2B5EF4-FFF2-40B4-BE49-F238E27FC236}">
                <a16:creationId xmlns:a16="http://schemas.microsoft.com/office/drawing/2014/main" id="{B7602B08-0678-1541-B994-6145916B01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0041" y="3429000"/>
            <a:ext cx="5088606" cy="2804128"/>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3CEB3EED-6954-1546-83B2-2C91810E233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44160" y="1583639"/>
            <a:ext cx="2178202" cy="5274361"/>
          </a:xfrm>
          <a:prstGeom prst="rect">
            <a:avLst/>
          </a:prstGeom>
        </p:spPr>
      </p:pic>
      <p:pic>
        <p:nvPicPr>
          <p:cNvPr id="14" name="Picture 13" descr="A person sitting at a desk&#10;&#10;Description automatically generated with low confidence">
            <a:extLst>
              <a:ext uri="{FF2B5EF4-FFF2-40B4-BE49-F238E27FC236}">
                <a16:creationId xmlns:a16="http://schemas.microsoft.com/office/drawing/2014/main" id="{E5D53F78-B279-424A-A8EB-86A0F46110E1}"/>
              </a:ext>
            </a:extLst>
          </p:cNvPr>
          <p:cNvPicPr>
            <a:picLocks noChangeAspect="1"/>
          </p:cNvPicPr>
          <p:nvPr userDrawn="1"/>
        </p:nvPicPr>
        <p:blipFill rotWithShape="1">
          <a:blip r:embed="rId6"/>
          <a:srcRect l="16647" r="16647"/>
          <a:stretch/>
        </p:blipFill>
        <p:spPr>
          <a:xfrm>
            <a:off x="5334000" y="0"/>
            <a:ext cx="6858000" cy="6858000"/>
          </a:xfrm>
          <a:prstGeom prst="rect">
            <a:avLst/>
          </a:prstGeom>
        </p:spPr>
      </p:pic>
    </p:spTree>
    <p:extLst>
      <p:ext uri="{BB962C8B-B14F-4D97-AF65-F5344CB8AC3E}">
        <p14:creationId xmlns:p14="http://schemas.microsoft.com/office/powerpoint/2010/main" val="115101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F53AAB3-6471-9E45-9F2D-FF866964DD2A}"/>
              </a:ext>
            </a:extLst>
          </p:cNvPr>
          <p:cNvSpPr/>
          <p:nvPr userDrawn="1"/>
        </p:nvSpPr>
        <p:spPr>
          <a:xfrm>
            <a:off x="0" y="6294584"/>
            <a:ext cx="12192000" cy="563415"/>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2922088A-5C71-0946-B27E-B16B2284C4F7}"/>
              </a:ext>
            </a:extLst>
          </p:cNvPr>
          <p:cNvSpPr>
            <a:spLocks noGrp="1"/>
          </p:cNvSpPr>
          <p:nvPr>
            <p:ph type="ctrTitle" hasCustomPrompt="1"/>
          </p:nvPr>
        </p:nvSpPr>
        <p:spPr>
          <a:xfrm>
            <a:off x="7396242" y="6428348"/>
            <a:ext cx="1056168" cy="292180"/>
          </a:xfrm>
        </p:spPr>
        <p:txBody>
          <a:bodyPr anchor="t">
            <a:normAutofit/>
          </a:bodyPr>
          <a:lstStyle>
            <a:lvl1pPr algn="l">
              <a:defRPr sz="1600" b="1" i="0">
                <a:solidFill>
                  <a:srgbClr val="80597A"/>
                </a:solidFill>
                <a:latin typeface="Arial" panose="020B0604020202020204" pitchFamily="34" charset="0"/>
                <a:cs typeface="Arial" panose="020B0604020202020204" pitchFamily="34" charset="0"/>
              </a:defRPr>
            </a:lvl1pPr>
          </a:lstStyle>
          <a:p>
            <a:r>
              <a:rPr lang="en-GB" dirty="0"/>
              <a:t>Q2 2022</a:t>
            </a:r>
            <a:endParaRPr lang="en-US" dirty="0"/>
          </a:p>
        </p:txBody>
      </p:sp>
      <p:sp>
        <p:nvSpPr>
          <p:cNvPr id="20" name="Text Placeholder 15">
            <a:extLst>
              <a:ext uri="{FF2B5EF4-FFF2-40B4-BE49-F238E27FC236}">
                <a16:creationId xmlns:a16="http://schemas.microsoft.com/office/drawing/2014/main" id="{E1EAD354-5C88-3B49-805A-2F2D0DA61620}"/>
              </a:ext>
            </a:extLst>
          </p:cNvPr>
          <p:cNvSpPr>
            <a:spLocks noGrp="1"/>
          </p:cNvSpPr>
          <p:nvPr>
            <p:ph type="body" sz="quarter" idx="11" hasCustomPrompt="1"/>
          </p:nvPr>
        </p:nvSpPr>
        <p:spPr>
          <a:xfrm>
            <a:off x="8452410" y="6428348"/>
            <a:ext cx="3413051" cy="292180"/>
          </a:xfrm>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dirty="0"/>
              <a:t>HR Technology Sector M&amp;A Review</a:t>
            </a:r>
          </a:p>
        </p:txBody>
      </p:sp>
      <p:pic>
        <p:nvPicPr>
          <p:cNvPr id="21" name="Picture 20" descr="Text&#10;&#10;Description automatically generated">
            <a:extLst>
              <a:ext uri="{FF2B5EF4-FFF2-40B4-BE49-F238E27FC236}">
                <a16:creationId xmlns:a16="http://schemas.microsoft.com/office/drawing/2014/main" id="{7BDD0E4D-055C-1A4B-9568-A90CD924C1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740" y="6333818"/>
            <a:ext cx="2886961" cy="429242"/>
          </a:xfrm>
          <a:prstGeom prst="rect">
            <a:avLst/>
          </a:prstGeom>
        </p:spPr>
      </p:pic>
      <p:sp>
        <p:nvSpPr>
          <p:cNvPr id="8" name="Text Placeholder 12">
            <a:extLst>
              <a:ext uri="{FF2B5EF4-FFF2-40B4-BE49-F238E27FC236}">
                <a16:creationId xmlns:a16="http://schemas.microsoft.com/office/drawing/2014/main" id="{DDC8E736-63AF-4F47-9B21-4003B43222A5}"/>
              </a:ext>
            </a:extLst>
          </p:cNvPr>
          <p:cNvSpPr>
            <a:spLocks noGrp="1"/>
          </p:cNvSpPr>
          <p:nvPr>
            <p:ph type="body" sz="quarter" idx="10"/>
          </p:nvPr>
        </p:nvSpPr>
        <p:spPr>
          <a:xfrm>
            <a:off x="924954" y="446680"/>
            <a:ext cx="6240462" cy="563414"/>
          </a:xfrm>
        </p:spPr>
        <p:txBody>
          <a:bodyPr>
            <a:normAutofit/>
          </a:bodyPr>
          <a:lstStyle>
            <a:lvl1pPr marL="0" indent="0">
              <a:buNone/>
              <a:defRPr sz="2200" b="1" i="0" cap="all" baseline="0">
                <a:solidFill>
                  <a:srgbClr val="5F3058"/>
                </a:solidFill>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9" name="Picture 8" descr="Logo, company name&#10;&#10;Description automatically generated">
            <a:extLst>
              <a:ext uri="{FF2B5EF4-FFF2-40B4-BE49-F238E27FC236}">
                <a16:creationId xmlns:a16="http://schemas.microsoft.com/office/drawing/2014/main" id="{96CDAC2E-243F-B543-9C2F-537DA000EC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8501" y="66450"/>
            <a:ext cx="1918860" cy="843525"/>
          </a:xfrm>
          <a:prstGeom prst="rect">
            <a:avLst/>
          </a:prstGeom>
        </p:spPr>
      </p:pic>
      <p:cxnSp>
        <p:nvCxnSpPr>
          <p:cNvPr id="10" name="Straight Connector 9">
            <a:extLst>
              <a:ext uri="{FF2B5EF4-FFF2-40B4-BE49-F238E27FC236}">
                <a16:creationId xmlns:a16="http://schemas.microsoft.com/office/drawing/2014/main" id="{5DE9F26C-ED1E-7340-B26E-1CAA61D1D4D0}"/>
              </a:ext>
            </a:extLst>
          </p:cNvPr>
          <p:cNvCxnSpPr/>
          <p:nvPr userDrawn="1"/>
        </p:nvCxnSpPr>
        <p:spPr>
          <a:xfrm flipH="1">
            <a:off x="393403" y="1010094"/>
            <a:ext cx="11334308" cy="0"/>
          </a:xfrm>
          <a:prstGeom prst="line">
            <a:avLst/>
          </a:prstGeom>
          <a:ln w="22225">
            <a:solidFill>
              <a:srgbClr val="A8829D"/>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background pattern&#10;&#10;Description automatically generated">
            <a:extLst>
              <a:ext uri="{FF2B5EF4-FFF2-40B4-BE49-F238E27FC236}">
                <a16:creationId xmlns:a16="http://schemas.microsoft.com/office/drawing/2014/main" id="{8B39635B-3310-CB4F-A5D8-7890624DB49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93403" y="170860"/>
            <a:ext cx="346426" cy="838846"/>
          </a:xfrm>
          <a:prstGeom prst="rect">
            <a:avLst/>
          </a:prstGeom>
        </p:spPr>
      </p:pic>
    </p:spTree>
    <p:extLst>
      <p:ext uri="{BB962C8B-B14F-4D97-AF65-F5344CB8AC3E}">
        <p14:creationId xmlns:p14="http://schemas.microsoft.com/office/powerpoint/2010/main" val="2350677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als Snapshot Slide 1">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08A48E53-37E3-154C-828A-8954341D684A}"/>
              </a:ext>
            </a:extLst>
          </p:cNvPr>
          <p:cNvSpPr>
            <a:spLocks noGrp="1"/>
          </p:cNvSpPr>
          <p:nvPr>
            <p:ph type="body" sz="quarter" idx="10" hasCustomPrompt="1"/>
          </p:nvPr>
        </p:nvSpPr>
        <p:spPr>
          <a:xfrm>
            <a:off x="924954" y="446680"/>
            <a:ext cx="6240462" cy="563414"/>
          </a:xfrm>
        </p:spPr>
        <p:txBody>
          <a:bodyPr>
            <a:normAutofit/>
          </a:bodyPr>
          <a:lstStyle>
            <a:lvl1pPr marL="0" indent="0">
              <a:buNone/>
              <a:defRPr sz="2200" b="1" i="0" cap="all" baseline="0">
                <a:solidFill>
                  <a:srgbClr val="5F3058"/>
                </a:solidFill>
                <a:latin typeface="Arial" panose="020B0604020202020204" pitchFamily="34" charset="0"/>
                <a:cs typeface="Arial" panose="020B0604020202020204" pitchFamily="34" charset="0"/>
              </a:defRPr>
            </a:lvl1pPr>
          </a:lstStyle>
          <a:p>
            <a:pPr lvl="0"/>
            <a:r>
              <a:rPr lang="en-GB" dirty="0"/>
              <a:t>DEALS SNAPSHOT</a:t>
            </a:r>
          </a:p>
        </p:txBody>
      </p:sp>
      <p:pic>
        <p:nvPicPr>
          <p:cNvPr id="7" name="Picture 6" descr="Logo, company name&#10;&#10;Description automatically generated">
            <a:extLst>
              <a:ext uri="{FF2B5EF4-FFF2-40B4-BE49-F238E27FC236}">
                <a16:creationId xmlns:a16="http://schemas.microsoft.com/office/drawing/2014/main" id="{A04A9893-6DD6-A340-9AAD-1A528C4EC2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78501" y="66450"/>
            <a:ext cx="1918860" cy="843525"/>
          </a:xfrm>
          <a:prstGeom prst="rect">
            <a:avLst/>
          </a:prstGeom>
        </p:spPr>
      </p:pic>
      <p:sp>
        <p:nvSpPr>
          <p:cNvPr id="8" name="Rectangle 7">
            <a:extLst>
              <a:ext uri="{FF2B5EF4-FFF2-40B4-BE49-F238E27FC236}">
                <a16:creationId xmlns:a16="http://schemas.microsoft.com/office/drawing/2014/main" id="{EFE46E5C-7E23-7F45-9CF9-5B825DAA4A59}"/>
              </a:ext>
            </a:extLst>
          </p:cNvPr>
          <p:cNvSpPr/>
          <p:nvPr userDrawn="1"/>
        </p:nvSpPr>
        <p:spPr>
          <a:xfrm>
            <a:off x="0" y="6294584"/>
            <a:ext cx="12192000" cy="563415"/>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5">
            <a:extLst>
              <a:ext uri="{FF2B5EF4-FFF2-40B4-BE49-F238E27FC236}">
                <a16:creationId xmlns:a16="http://schemas.microsoft.com/office/drawing/2014/main" id="{571F9AE8-681E-8141-ADE3-58B4AA8773B0}"/>
              </a:ext>
            </a:extLst>
          </p:cNvPr>
          <p:cNvSpPr>
            <a:spLocks noGrp="1"/>
          </p:cNvSpPr>
          <p:nvPr>
            <p:ph type="body" sz="quarter" idx="11" hasCustomPrompt="1"/>
          </p:nvPr>
        </p:nvSpPr>
        <p:spPr>
          <a:xfrm>
            <a:off x="8452410" y="6428348"/>
            <a:ext cx="3413051" cy="292180"/>
          </a:xfrm>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dirty="0"/>
              <a:t>HR Technology Sector M&amp;A Review</a:t>
            </a:r>
          </a:p>
        </p:txBody>
      </p:sp>
      <p:pic>
        <p:nvPicPr>
          <p:cNvPr id="11" name="Picture 10" descr="Text&#10;&#10;Description automatically generated">
            <a:extLst>
              <a:ext uri="{FF2B5EF4-FFF2-40B4-BE49-F238E27FC236}">
                <a16:creationId xmlns:a16="http://schemas.microsoft.com/office/drawing/2014/main" id="{A5D46685-C6F9-124A-9E9B-B2ABD8252C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740" y="6333818"/>
            <a:ext cx="2886961" cy="429242"/>
          </a:xfrm>
          <a:prstGeom prst="rect">
            <a:avLst/>
          </a:prstGeom>
        </p:spPr>
      </p:pic>
      <p:sp>
        <p:nvSpPr>
          <p:cNvPr id="12" name="Rectangle 11">
            <a:extLst>
              <a:ext uri="{FF2B5EF4-FFF2-40B4-BE49-F238E27FC236}">
                <a16:creationId xmlns:a16="http://schemas.microsoft.com/office/drawing/2014/main" id="{34C2BE31-9372-A84B-97CD-AD2A6BF3B1B1}"/>
              </a:ext>
            </a:extLst>
          </p:cNvPr>
          <p:cNvSpPr/>
          <p:nvPr userDrawn="1"/>
        </p:nvSpPr>
        <p:spPr>
          <a:xfrm>
            <a:off x="393403" y="1160994"/>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1C0243-6B50-9242-B3E2-DDE5A8483776}"/>
              </a:ext>
            </a:extLst>
          </p:cNvPr>
          <p:cNvSpPr/>
          <p:nvPr userDrawn="1"/>
        </p:nvSpPr>
        <p:spPr>
          <a:xfrm>
            <a:off x="393403" y="2727824"/>
            <a:ext cx="5540037" cy="339884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1">
            <a:extLst>
              <a:ext uri="{FF2B5EF4-FFF2-40B4-BE49-F238E27FC236}">
                <a16:creationId xmlns:a16="http://schemas.microsoft.com/office/drawing/2014/main" id="{79449C64-C7CF-F444-8668-9AE694CF07B4}"/>
              </a:ext>
            </a:extLst>
          </p:cNvPr>
          <p:cNvSpPr>
            <a:spLocks noGrp="1"/>
          </p:cNvSpPr>
          <p:nvPr>
            <p:ph type="body" sz="quarter" idx="14" hasCustomPrompt="1"/>
          </p:nvPr>
        </p:nvSpPr>
        <p:spPr>
          <a:xfrm>
            <a:off x="3861833" y="1325743"/>
            <a:ext cx="784995"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a:t>$</a:t>
            </a:r>
            <a:r>
              <a:rPr lang="en-GB" dirty="0" err="1"/>
              <a:t>XXb</a:t>
            </a:r>
            <a:endParaRPr lang="en-GB" dirty="0"/>
          </a:p>
        </p:txBody>
      </p:sp>
      <p:sp>
        <p:nvSpPr>
          <p:cNvPr id="27" name="Text Placeholder 21">
            <a:extLst>
              <a:ext uri="{FF2B5EF4-FFF2-40B4-BE49-F238E27FC236}">
                <a16:creationId xmlns:a16="http://schemas.microsoft.com/office/drawing/2014/main" id="{2C21C66D-D228-7B4B-A1E1-AAE357172C87}"/>
              </a:ext>
            </a:extLst>
          </p:cNvPr>
          <p:cNvSpPr>
            <a:spLocks noGrp="1"/>
          </p:cNvSpPr>
          <p:nvPr>
            <p:ph type="body" sz="quarter" idx="16" hasCustomPrompt="1"/>
          </p:nvPr>
        </p:nvSpPr>
        <p:spPr>
          <a:xfrm>
            <a:off x="566616" y="2887508"/>
            <a:ext cx="5172164" cy="3009632"/>
          </a:xfrm>
        </p:spPr>
        <p:txBody>
          <a:bodyPr>
            <a:normAutofit/>
          </a:bodyPr>
          <a:lstStyle>
            <a:lvl1pPr marL="171450" indent="-171450">
              <a:buFont typeface="Arial" panose="020B0604020202020204" pitchFamily="34" charset="0"/>
              <a:buChar char="•"/>
              <a:defRPr sz="900" b="0" i="0">
                <a:solidFill>
                  <a:srgbClr val="29265B"/>
                </a:solidFill>
                <a:latin typeface="Arial" panose="020B0604020202020204" pitchFamily="34" charset="0"/>
                <a:cs typeface="Arial" panose="020B0604020202020204" pitchFamily="34" charset="0"/>
              </a:defRPr>
            </a:lvl1pPr>
          </a:lstStyle>
          <a:p>
            <a:pPr lvl="0"/>
            <a:r>
              <a:rPr lang="en-GB" dirty="0"/>
              <a:t>Dummy bullet text</a:t>
            </a:r>
          </a:p>
          <a:p>
            <a:pPr lvl="0"/>
            <a:r>
              <a:rPr lang="en-GB" dirty="0"/>
              <a:t>Dummy bullet text</a:t>
            </a:r>
          </a:p>
          <a:p>
            <a:pPr lvl="0"/>
            <a:r>
              <a:rPr lang="en-GB" dirty="0"/>
              <a:t>Dummy bullet text</a:t>
            </a:r>
          </a:p>
        </p:txBody>
      </p:sp>
      <p:sp>
        <p:nvSpPr>
          <p:cNvPr id="30" name="Picture Placeholder 29">
            <a:extLst>
              <a:ext uri="{FF2B5EF4-FFF2-40B4-BE49-F238E27FC236}">
                <a16:creationId xmlns:a16="http://schemas.microsoft.com/office/drawing/2014/main" id="{C5DE6884-C3BE-A44D-8599-DB62BFD42B3C}"/>
              </a:ext>
            </a:extLst>
          </p:cNvPr>
          <p:cNvSpPr>
            <a:spLocks noGrp="1"/>
          </p:cNvSpPr>
          <p:nvPr>
            <p:ph type="pic" sz="quarter" idx="18"/>
          </p:nvPr>
        </p:nvSpPr>
        <p:spPr>
          <a:xfrm>
            <a:off x="602571" y="1362619"/>
            <a:ext cx="1057998" cy="959526"/>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cxnSp>
        <p:nvCxnSpPr>
          <p:cNvPr id="17" name="Straight Connector 16">
            <a:extLst>
              <a:ext uri="{FF2B5EF4-FFF2-40B4-BE49-F238E27FC236}">
                <a16:creationId xmlns:a16="http://schemas.microsoft.com/office/drawing/2014/main" id="{B4178D5F-F378-0A4C-B7D3-C077416A9567}"/>
              </a:ext>
            </a:extLst>
          </p:cNvPr>
          <p:cNvCxnSpPr/>
          <p:nvPr userDrawn="1"/>
        </p:nvCxnSpPr>
        <p:spPr>
          <a:xfrm flipH="1">
            <a:off x="393403" y="1010094"/>
            <a:ext cx="11334308" cy="0"/>
          </a:xfrm>
          <a:prstGeom prst="line">
            <a:avLst/>
          </a:prstGeom>
          <a:ln w="22225">
            <a:solidFill>
              <a:srgbClr val="A8829D"/>
            </a:solidFill>
          </a:ln>
        </p:spPr>
        <p:style>
          <a:lnRef idx="1">
            <a:schemeClr val="accent1"/>
          </a:lnRef>
          <a:fillRef idx="0">
            <a:schemeClr val="accent1"/>
          </a:fillRef>
          <a:effectRef idx="0">
            <a:schemeClr val="accent1"/>
          </a:effectRef>
          <a:fontRef idx="minor">
            <a:schemeClr val="tx1"/>
          </a:fontRef>
        </p:style>
      </p:cxnSp>
      <p:pic>
        <p:nvPicPr>
          <p:cNvPr id="36" name="Picture 35" descr="A picture containing background pattern&#10;&#10;Description automatically generated">
            <a:extLst>
              <a:ext uri="{FF2B5EF4-FFF2-40B4-BE49-F238E27FC236}">
                <a16:creationId xmlns:a16="http://schemas.microsoft.com/office/drawing/2014/main" id="{3EC93D03-ECC3-3D46-A5FA-C7EE5B66F1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93403" y="170860"/>
            <a:ext cx="346426" cy="838846"/>
          </a:xfrm>
          <a:prstGeom prst="rect">
            <a:avLst/>
          </a:prstGeom>
        </p:spPr>
      </p:pic>
      <p:sp>
        <p:nvSpPr>
          <p:cNvPr id="37" name="Picture Placeholder 29">
            <a:extLst>
              <a:ext uri="{FF2B5EF4-FFF2-40B4-BE49-F238E27FC236}">
                <a16:creationId xmlns:a16="http://schemas.microsoft.com/office/drawing/2014/main" id="{4A52E54B-C554-4245-AE27-4CF8FC1846BB}"/>
              </a:ext>
            </a:extLst>
          </p:cNvPr>
          <p:cNvSpPr>
            <a:spLocks noGrp="1"/>
          </p:cNvSpPr>
          <p:nvPr>
            <p:ph type="pic" sz="quarter" idx="24"/>
          </p:nvPr>
        </p:nvSpPr>
        <p:spPr>
          <a:xfrm>
            <a:off x="2232202" y="1369856"/>
            <a:ext cx="1057998" cy="959526"/>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dirty="0"/>
          </a:p>
        </p:txBody>
      </p:sp>
      <p:sp>
        <p:nvSpPr>
          <p:cNvPr id="38" name="Text Placeholder 21">
            <a:extLst>
              <a:ext uri="{FF2B5EF4-FFF2-40B4-BE49-F238E27FC236}">
                <a16:creationId xmlns:a16="http://schemas.microsoft.com/office/drawing/2014/main" id="{329C3673-70E6-B447-B13E-D30669B4F969}"/>
              </a:ext>
            </a:extLst>
          </p:cNvPr>
          <p:cNvSpPr>
            <a:spLocks noGrp="1"/>
          </p:cNvSpPr>
          <p:nvPr>
            <p:ph type="body" sz="quarter" idx="25" hasCustomPrompt="1"/>
          </p:nvPr>
        </p:nvSpPr>
        <p:spPr>
          <a:xfrm>
            <a:off x="4747488" y="1339178"/>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TRANSACTION</a:t>
            </a:r>
            <a:br>
              <a:rPr lang="en-GB" dirty="0"/>
            </a:br>
            <a:r>
              <a:rPr lang="en-GB" dirty="0"/>
              <a:t>VALUE</a:t>
            </a:r>
          </a:p>
        </p:txBody>
      </p:sp>
      <p:sp>
        <p:nvSpPr>
          <p:cNvPr id="39" name="Text Placeholder 21">
            <a:extLst>
              <a:ext uri="{FF2B5EF4-FFF2-40B4-BE49-F238E27FC236}">
                <a16:creationId xmlns:a16="http://schemas.microsoft.com/office/drawing/2014/main" id="{029A4D55-AE68-C640-8D43-D2788C07E8E2}"/>
              </a:ext>
            </a:extLst>
          </p:cNvPr>
          <p:cNvSpPr>
            <a:spLocks noGrp="1"/>
          </p:cNvSpPr>
          <p:nvPr>
            <p:ph type="body" sz="quarter" idx="26" hasCustomPrompt="1"/>
          </p:nvPr>
        </p:nvSpPr>
        <p:spPr>
          <a:xfrm>
            <a:off x="3861833" y="1709747"/>
            <a:ext cx="784995"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a:t>$</a:t>
            </a:r>
            <a:r>
              <a:rPr lang="en-GB" dirty="0" err="1"/>
              <a:t>XXb</a:t>
            </a:r>
            <a:endParaRPr lang="en-GB" dirty="0"/>
          </a:p>
        </p:txBody>
      </p:sp>
      <p:sp>
        <p:nvSpPr>
          <p:cNvPr id="41" name="Text Placeholder 21">
            <a:extLst>
              <a:ext uri="{FF2B5EF4-FFF2-40B4-BE49-F238E27FC236}">
                <a16:creationId xmlns:a16="http://schemas.microsoft.com/office/drawing/2014/main" id="{99829E75-766A-8245-B44E-3399980AD63B}"/>
              </a:ext>
            </a:extLst>
          </p:cNvPr>
          <p:cNvSpPr>
            <a:spLocks noGrp="1"/>
          </p:cNvSpPr>
          <p:nvPr>
            <p:ph type="body" sz="quarter" idx="28" hasCustomPrompt="1"/>
          </p:nvPr>
        </p:nvSpPr>
        <p:spPr>
          <a:xfrm>
            <a:off x="3861833" y="2107991"/>
            <a:ext cx="784995"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err="1"/>
              <a:t>X.Xx</a:t>
            </a:r>
            <a:endParaRPr lang="en-GB" dirty="0"/>
          </a:p>
        </p:txBody>
      </p:sp>
      <p:sp>
        <p:nvSpPr>
          <p:cNvPr id="28" name="Text Placeholder 21">
            <a:extLst>
              <a:ext uri="{FF2B5EF4-FFF2-40B4-BE49-F238E27FC236}">
                <a16:creationId xmlns:a16="http://schemas.microsoft.com/office/drawing/2014/main" id="{1CC3B495-B9D8-D24E-B02E-50C7660973B8}"/>
              </a:ext>
            </a:extLst>
          </p:cNvPr>
          <p:cNvSpPr>
            <a:spLocks noGrp="1"/>
          </p:cNvSpPr>
          <p:nvPr>
            <p:ph type="body" sz="quarter" idx="30" hasCustomPrompt="1"/>
          </p:nvPr>
        </p:nvSpPr>
        <p:spPr>
          <a:xfrm>
            <a:off x="4747488" y="1724055"/>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TARGET’S REVENUE</a:t>
            </a:r>
          </a:p>
        </p:txBody>
      </p:sp>
      <p:sp>
        <p:nvSpPr>
          <p:cNvPr id="29" name="Text Placeholder 21">
            <a:extLst>
              <a:ext uri="{FF2B5EF4-FFF2-40B4-BE49-F238E27FC236}">
                <a16:creationId xmlns:a16="http://schemas.microsoft.com/office/drawing/2014/main" id="{3225A86E-CB5B-644B-B9BD-AF5D190118F7}"/>
              </a:ext>
            </a:extLst>
          </p:cNvPr>
          <p:cNvSpPr>
            <a:spLocks noGrp="1"/>
          </p:cNvSpPr>
          <p:nvPr>
            <p:ph type="body" sz="quarter" idx="31" hasCustomPrompt="1"/>
          </p:nvPr>
        </p:nvSpPr>
        <p:spPr>
          <a:xfrm>
            <a:off x="4747487" y="2107059"/>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REVENUE</a:t>
            </a:r>
            <a:br>
              <a:rPr lang="en-GB" dirty="0"/>
            </a:br>
            <a:r>
              <a:rPr lang="en-GB" dirty="0"/>
              <a:t>MULTIPLE</a:t>
            </a:r>
          </a:p>
        </p:txBody>
      </p:sp>
      <p:sp>
        <p:nvSpPr>
          <p:cNvPr id="47" name="Rectangle 46">
            <a:extLst>
              <a:ext uri="{FF2B5EF4-FFF2-40B4-BE49-F238E27FC236}">
                <a16:creationId xmlns:a16="http://schemas.microsoft.com/office/drawing/2014/main" id="{191AA9E0-2FC8-714F-97C1-C4B711612622}"/>
              </a:ext>
            </a:extLst>
          </p:cNvPr>
          <p:cNvSpPr/>
          <p:nvPr userDrawn="1"/>
        </p:nvSpPr>
        <p:spPr>
          <a:xfrm>
            <a:off x="6187674" y="1160994"/>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21">
            <a:extLst>
              <a:ext uri="{FF2B5EF4-FFF2-40B4-BE49-F238E27FC236}">
                <a16:creationId xmlns:a16="http://schemas.microsoft.com/office/drawing/2014/main" id="{1E046487-8001-E94A-BB70-D19113D8AE7C}"/>
              </a:ext>
            </a:extLst>
          </p:cNvPr>
          <p:cNvSpPr>
            <a:spLocks noGrp="1"/>
          </p:cNvSpPr>
          <p:nvPr>
            <p:ph type="body" sz="quarter" idx="32" hasCustomPrompt="1"/>
          </p:nvPr>
        </p:nvSpPr>
        <p:spPr>
          <a:xfrm>
            <a:off x="9656104" y="1325743"/>
            <a:ext cx="784995"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a:t>$</a:t>
            </a:r>
            <a:r>
              <a:rPr lang="en-GB" dirty="0" err="1"/>
              <a:t>XXb</a:t>
            </a:r>
            <a:endParaRPr lang="en-GB" dirty="0"/>
          </a:p>
        </p:txBody>
      </p:sp>
      <p:sp>
        <p:nvSpPr>
          <p:cNvPr id="49" name="Picture Placeholder 29">
            <a:extLst>
              <a:ext uri="{FF2B5EF4-FFF2-40B4-BE49-F238E27FC236}">
                <a16:creationId xmlns:a16="http://schemas.microsoft.com/office/drawing/2014/main" id="{15139E1F-5F3A-3841-80BB-313AD6F63A90}"/>
              </a:ext>
            </a:extLst>
          </p:cNvPr>
          <p:cNvSpPr>
            <a:spLocks noGrp="1"/>
          </p:cNvSpPr>
          <p:nvPr>
            <p:ph type="pic" sz="quarter" idx="33"/>
          </p:nvPr>
        </p:nvSpPr>
        <p:spPr>
          <a:xfrm>
            <a:off x="6396842" y="1362619"/>
            <a:ext cx="1057998" cy="959526"/>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50" name="Picture Placeholder 29">
            <a:extLst>
              <a:ext uri="{FF2B5EF4-FFF2-40B4-BE49-F238E27FC236}">
                <a16:creationId xmlns:a16="http://schemas.microsoft.com/office/drawing/2014/main" id="{C2866F7F-F2BF-0C4F-935D-EBA13DDA5A04}"/>
              </a:ext>
            </a:extLst>
          </p:cNvPr>
          <p:cNvSpPr>
            <a:spLocks noGrp="1"/>
          </p:cNvSpPr>
          <p:nvPr>
            <p:ph type="pic" sz="quarter" idx="34"/>
          </p:nvPr>
        </p:nvSpPr>
        <p:spPr>
          <a:xfrm>
            <a:off x="8026473" y="1369856"/>
            <a:ext cx="1057998" cy="959526"/>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dirty="0"/>
          </a:p>
        </p:txBody>
      </p:sp>
      <p:sp>
        <p:nvSpPr>
          <p:cNvPr id="51" name="Text Placeholder 21">
            <a:extLst>
              <a:ext uri="{FF2B5EF4-FFF2-40B4-BE49-F238E27FC236}">
                <a16:creationId xmlns:a16="http://schemas.microsoft.com/office/drawing/2014/main" id="{9559600B-AFEC-F64F-B997-DEB3217140CB}"/>
              </a:ext>
            </a:extLst>
          </p:cNvPr>
          <p:cNvSpPr>
            <a:spLocks noGrp="1"/>
          </p:cNvSpPr>
          <p:nvPr>
            <p:ph type="body" sz="quarter" idx="35" hasCustomPrompt="1"/>
          </p:nvPr>
        </p:nvSpPr>
        <p:spPr>
          <a:xfrm>
            <a:off x="10541759" y="1339178"/>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TRANSACTION </a:t>
            </a:r>
            <a:br>
              <a:rPr lang="en-GB" dirty="0"/>
            </a:br>
            <a:r>
              <a:rPr lang="en-GB" dirty="0"/>
              <a:t>VALUE</a:t>
            </a:r>
          </a:p>
        </p:txBody>
      </p:sp>
      <p:sp>
        <p:nvSpPr>
          <p:cNvPr id="52" name="Text Placeholder 21">
            <a:extLst>
              <a:ext uri="{FF2B5EF4-FFF2-40B4-BE49-F238E27FC236}">
                <a16:creationId xmlns:a16="http://schemas.microsoft.com/office/drawing/2014/main" id="{7A56CAF2-2E93-584B-B165-B2C332DDCDA9}"/>
              </a:ext>
            </a:extLst>
          </p:cNvPr>
          <p:cNvSpPr>
            <a:spLocks noGrp="1"/>
          </p:cNvSpPr>
          <p:nvPr>
            <p:ph type="body" sz="quarter" idx="36" hasCustomPrompt="1"/>
          </p:nvPr>
        </p:nvSpPr>
        <p:spPr>
          <a:xfrm>
            <a:off x="9656104" y="1709747"/>
            <a:ext cx="784995"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a:t>$</a:t>
            </a:r>
            <a:r>
              <a:rPr lang="en-GB" dirty="0" err="1"/>
              <a:t>XXb</a:t>
            </a:r>
            <a:endParaRPr lang="en-GB" dirty="0"/>
          </a:p>
        </p:txBody>
      </p:sp>
      <p:sp>
        <p:nvSpPr>
          <p:cNvPr id="53" name="Text Placeholder 21">
            <a:extLst>
              <a:ext uri="{FF2B5EF4-FFF2-40B4-BE49-F238E27FC236}">
                <a16:creationId xmlns:a16="http://schemas.microsoft.com/office/drawing/2014/main" id="{828EB762-4B66-9548-9821-7F4CFFA94FD7}"/>
              </a:ext>
            </a:extLst>
          </p:cNvPr>
          <p:cNvSpPr>
            <a:spLocks noGrp="1"/>
          </p:cNvSpPr>
          <p:nvPr>
            <p:ph type="body" sz="quarter" idx="37" hasCustomPrompt="1"/>
          </p:nvPr>
        </p:nvSpPr>
        <p:spPr>
          <a:xfrm>
            <a:off x="9656104" y="2107991"/>
            <a:ext cx="784995"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err="1"/>
              <a:t>X.Xx</a:t>
            </a:r>
            <a:endParaRPr lang="en-GB" dirty="0"/>
          </a:p>
        </p:txBody>
      </p:sp>
      <p:sp>
        <p:nvSpPr>
          <p:cNvPr id="55" name="Text Placeholder 21">
            <a:extLst>
              <a:ext uri="{FF2B5EF4-FFF2-40B4-BE49-F238E27FC236}">
                <a16:creationId xmlns:a16="http://schemas.microsoft.com/office/drawing/2014/main" id="{84510197-1817-6443-8E84-479E1A7DC97B}"/>
              </a:ext>
            </a:extLst>
          </p:cNvPr>
          <p:cNvSpPr>
            <a:spLocks noGrp="1"/>
          </p:cNvSpPr>
          <p:nvPr>
            <p:ph type="body" sz="quarter" idx="38" hasCustomPrompt="1"/>
          </p:nvPr>
        </p:nvSpPr>
        <p:spPr>
          <a:xfrm>
            <a:off x="10541759" y="1724055"/>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TARGET’S REVENUE</a:t>
            </a:r>
          </a:p>
        </p:txBody>
      </p:sp>
      <p:sp>
        <p:nvSpPr>
          <p:cNvPr id="56" name="Text Placeholder 21">
            <a:extLst>
              <a:ext uri="{FF2B5EF4-FFF2-40B4-BE49-F238E27FC236}">
                <a16:creationId xmlns:a16="http://schemas.microsoft.com/office/drawing/2014/main" id="{3DB2E000-3446-F74F-A172-0AE707EB7D96}"/>
              </a:ext>
            </a:extLst>
          </p:cNvPr>
          <p:cNvSpPr>
            <a:spLocks noGrp="1"/>
          </p:cNvSpPr>
          <p:nvPr>
            <p:ph type="body" sz="quarter" idx="39" hasCustomPrompt="1"/>
          </p:nvPr>
        </p:nvSpPr>
        <p:spPr>
          <a:xfrm>
            <a:off x="10541758" y="2107059"/>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REVENUE</a:t>
            </a:r>
            <a:br>
              <a:rPr lang="en-GB" dirty="0"/>
            </a:br>
            <a:r>
              <a:rPr lang="en-GB" dirty="0"/>
              <a:t>MULTIPLE</a:t>
            </a:r>
          </a:p>
        </p:txBody>
      </p:sp>
      <p:sp>
        <p:nvSpPr>
          <p:cNvPr id="58" name="Rectangle 57">
            <a:extLst>
              <a:ext uri="{FF2B5EF4-FFF2-40B4-BE49-F238E27FC236}">
                <a16:creationId xmlns:a16="http://schemas.microsoft.com/office/drawing/2014/main" id="{5BC22BD7-2A07-FC47-B6B2-78CE5132560A}"/>
              </a:ext>
            </a:extLst>
          </p:cNvPr>
          <p:cNvSpPr/>
          <p:nvPr userDrawn="1"/>
        </p:nvSpPr>
        <p:spPr>
          <a:xfrm>
            <a:off x="6187674" y="2723219"/>
            <a:ext cx="5540037" cy="3403445"/>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1">
            <a:extLst>
              <a:ext uri="{FF2B5EF4-FFF2-40B4-BE49-F238E27FC236}">
                <a16:creationId xmlns:a16="http://schemas.microsoft.com/office/drawing/2014/main" id="{A8E7B3C3-DA14-174F-BE7A-682AA199F015}"/>
              </a:ext>
            </a:extLst>
          </p:cNvPr>
          <p:cNvSpPr>
            <a:spLocks noGrp="1"/>
          </p:cNvSpPr>
          <p:nvPr>
            <p:ph type="body" sz="quarter" idx="40" hasCustomPrompt="1"/>
          </p:nvPr>
        </p:nvSpPr>
        <p:spPr>
          <a:xfrm>
            <a:off x="6360887" y="2882904"/>
            <a:ext cx="5172164" cy="3014236"/>
          </a:xfrm>
        </p:spPr>
        <p:txBody>
          <a:bodyPr>
            <a:normAutofit/>
          </a:bodyPr>
          <a:lstStyle>
            <a:lvl1pPr marL="171450" indent="-171450">
              <a:buFont typeface="Arial" panose="020B0604020202020204" pitchFamily="34" charset="0"/>
              <a:buChar char="•"/>
              <a:defRPr sz="900" b="0" i="0">
                <a:solidFill>
                  <a:srgbClr val="29265B"/>
                </a:solidFill>
                <a:latin typeface="Arial" panose="020B0604020202020204" pitchFamily="34" charset="0"/>
                <a:cs typeface="Arial" panose="020B0604020202020204" pitchFamily="34" charset="0"/>
              </a:defRPr>
            </a:lvl1pPr>
          </a:lstStyle>
          <a:p>
            <a:pPr lvl="0"/>
            <a:r>
              <a:rPr lang="en-GB" dirty="0"/>
              <a:t>Dummy bullet text</a:t>
            </a:r>
          </a:p>
          <a:p>
            <a:pPr lvl="0"/>
            <a:r>
              <a:rPr lang="en-GB" dirty="0"/>
              <a:t>Dummy bullet text</a:t>
            </a:r>
          </a:p>
          <a:p>
            <a:pPr lvl="0"/>
            <a:r>
              <a:rPr lang="en-GB" dirty="0"/>
              <a:t>Dummy bullet text</a:t>
            </a:r>
          </a:p>
        </p:txBody>
      </p:sp>
      <p:sp>
        <p:nvSpPr>
          <p:cNvPr id="33" name="Title 1">
            <a:extLst>
              <a:ext uri="{FF2B5EF4-FFF2-40B4-BE49-F238E27FC236}">
                <a16:creationId xmlns:a16="http://schemas.microsoft.com/office/drawing/2014/main" id="{280987A8-DDCD-9D42-BEB4-BE7D3A70C994}"/>
              </a:ext>
            </a:extLst>
          </p:cNvPr>
          <p:cNvSpPr>
            <a:spLocks noGrp="1"/>
          </p:cNvSpPr>
          <p:nvPr>
            <p:ph type="ctrTitle" hasCustomPrompt="1"/>
          </p:nvPr>
        </p:nvSpPr>
        <p:spPr>
          <a:xfrm>
            <a:off x="7396242" y="6428348"/>
            <a:ext cx="1056168" cy="292180"/>
          </a:xfrm>
        </p:spPr>
        <p:txBody>
          <a:bodyPr anchor="t">
            <a:normAutofit/>
          </a:bodyPr>
          <a:lstStyle>
            <a:lvl1pPr algn="l">
              <a:defRPr sz="1600" b="1" i="0">
                <a:solidFill>
                  <a:srgbClr val="80597A"/>
                </a:solidFill>
                <a:latin typeface="Arial" panose="020B0604020202020204" pitchFamily="34" charset="0"/>
                <a:cs typeface="Arial" panose="020B0604020202020204" pitchFamily="34" charset="0"/>
              </a:defRPr>
            </a:lvl1pPr>
          </a:lstStyle>
          <a:p>
            <a:r>
              <a:rPr lang="en-GB" dirty="0"/>
              <a:t>Q2 2022</a:t>
            </a:r>
            <a:endParaRPr lang="en-US" dirty="0"/>
          </a:p>
        </p:txBody>
      </p:sp>
    </p:spTree>
    <p:extLst>
      <p:ext uri="{BB962C8B-B14F-4D97-AF65-F5344CB8AC3E}">
        <p14:creationId xmlns:p14="http://schemas.microsoft.com/office/powerpoint/2010/main" val="2362216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als Snapshot Slide 2">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08A48E53-37E3-154C-828A-8954341D684A}"/>
              </a:ext>
            </a:extLst>
          </p:cNvPr>
          <p:cNvSpPr>
            <a:spLocks noGrp="1"/>
          </p:cNvSpPr>
          <p:nvPr>
            <p:ph type="body" sz="quarter" idx="10" hasCustomPrompt="1"/>
          </p:nvPr>
        </p:nvSpPr>
        <p:spPr>
          <a:xfrm>
            <a:off x="924954" y="446680"/>
            <a:ext cx="6240462" cy="563414"/>
          </a:xfrm>
        </p:spPr>
        <p:txBody>
          <a:bodyPr>
            <a:normAutofit/>
          </a:bodyPr>
          <a:lstStyle>
            <a:lvl1pPr marL="0" indent="0">
              <a:buNone/>
              <a:defRPr sz="2200" b="1" i="0" cap="all" baseline="0">
                <a:solidFill>
                  <a:srgbClr val="5F3058"/>
                </a:solidFill>
                <a:latin typeface="Arial" panose="020B0604020202020204" pitchFamily="34" charset="0"/>
                <a:cs typeface="Arial" panose="020B0604020202020204" pitchFamily="34" charset="0"/>
              </a:defRPr>
            </a:lvl1pPr>
          </a:lstStyle>
          <a:p>
            <a:pPr lvl="0"/>
            <a:r>
              <a:rPr lang="en-GB" dirty="0"/>
              <a:t>DEALS SNAPSHOT</a:t>
            </a:r>
          </a:p>
        </p:txBody>
      </p:sp>
      <p:pic>
        <p:nvPicPr>
          <p:cNvPr id="7" name="Picture 6" descr="Logo, company name&#10;&#10;Description automatically generated">
            <a:extLst>
              <a:ext uri="{FF2B5EF4-FFF2-40B4-BE49-F238E27FC236}">
                <a16:creationId xmlns:a16="http://schemas.microsoft.com/office/drawing/2014/main" id="{A04A9893-6DD6-A340-9AAD-1A528C4EC2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78501" y="66450"/>
            <a:ext cx="1918860" cy="843525"/>
          </a:xfrm>
          <a:prstGeom prst="rect">
            <a:avLst/>
          </a:prstGeom>
        </p:spPr>
      </p:pic>
      <p:sp>
        <p:nvSpPr>
          <p:cNvPr id="8" name="Rectangle 7">
            <a:extLst>
              <a:ext uri="{FF2B5EF4-FFF2-40B4-BE49-F238E27FC236}">
                <a16:creationId xmlns:a16="http://schemas.microsoft.com/office/drawing/2014/main" id="{EFE46E5C-7E23-7F45-9CF9-5B825DAA4A59}"/>
              </a:ext>
            </a:extLst>
          </p:cNvPr>
          <p:cNvSpPr/>
          <p:nvPr userDrawn="1"/>
        </p:nvSpPr>
        <p:spPr>
          <a:xfrm>
            <a:off x="0" y="6294584"/>
            <a:ext cx="12192000" cy="563415"/>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5">
            <a:extLst>
              <a:ext uri="{FF2B5EF4-FFF2-40B4-BE49-F238E27FC236}">
                <a16:creationId xmlns:a16="http://schemas.microsoft.com/office/drawing/2014/main" id="{571F9AE8-681E-8141-ADE3-58B4AA8773B0}"/>
              </a:ext>
            </a:extLst>
          </p:cNvPr>
          <p:cNvSpPr>
            <a:spLocks noGrp="1"/>
          </p:cNvSpPr>
          <p:nvPr>
            <p:ph type="body" sz="quarter" idx="11" hasCustomPrompt="1"/>
          </p:nvPr>
        </p:nvSpPr>
        <p:spPr>
          <a:xfrm>
            <a:off x="8452410" y="6428348"/>
            <a:ext cx="3413051" cy="292180"/>
          </a:xfrm>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dirty="0"/>
              <a:t>HR Technology Sector M&amp;A Review</a:t>
            </a:r>
          </a:p>
        </p:txBody>
      </p:sp>
      <p:pic>
        <p:nvPicPr>
          <p:cNvPr id="11" name="Picture 10" descr="Text&#10;&#10;Description automatically generated">
            <a:extLst>
              <a:ext uri="{FF2B5EF4-FFF2-40B4-BE49-F238E27FC236}">
                <a16:creationId xmlns:a16="http://schemas.microsoft.com/office/drawing/2014/main" id="{A5D46685-C6F9-124A-9E9B-B2ABD8252C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740" y="6333818"/>
            <a:ext cx="2886961" cy="429242"/>
          </a:xfrm>
          <a:prstGeom prst="rect">
            <a:avLst/>
          </a:prstGeom>
        </p:spPr>
      </p:pic>
      <p:sp>
        <p:nvSpPr>
          <p:cNvPr id="12" name="Rectangle 11">
            <a:extLst>
              <a:ext uri="{FF2B5EF4-FFF2-40B4-BE49-F238E27FC236}">
                <a16:creationId xmlns:a16="http://schemas.microsoft.com/office/drawing/2014/main" id="{34C2BE31-9372-A84B-97CD-AD2A6BF3B1B1}"/>
              </a:ext>
            </a:extLst>
          </p:cNvPr>
          <p:cNvSpPr/>
          <p:nvPr userDrawn="1"/>
        </p:nvSpPr>
        <p:spPr>
          <a:xfrm>
            <a:off x="393403" y="1424763"/>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094AB61-D176-9646-BC83-B599205CC9DA}"/>
              </a:ext>
            </a:extLst>
          </p:cNvPr>
          <p:cNvSpPr/>
          <p:nvPr userDrawn="1"/>
        </p:nvSpPr>
        <p:spPr>
          <a:xfrm>
            <a:off x="6187674" y="1424763"/>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1C0243-6B50-9242-B3E2-DDE5A8483776}"/>
              </a:ext>
            </a:extLst>
          </p:cNvPr>
          <p:cNvSpPr/>
          <p:nvPr userDrawn="1"/>
        </p:nvSpPr>
        <p:spPr>
          <a:xfrm>
            <a:off x="393403" y="2966484"/>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0DFD22E-F65C-FB4A-8D02-91953E594105}"/>
              </a:ext>
            </a:extLst>
          </p:cNvPr>
          <p:cNvSpPr/>
          <p:nvPr userDrawn="1"/>
        </p:nvSpPr>
        <p:spPr>
          <a:xfrm>
            <a:off x="6187674" y="2966484"/>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429392-68F6-6A47-BBAB-0A789190364A}"/>
              </a:ext>
            </a:extLst>
          </p:cNvPr>
          <p:cNvSpPr/>
          <p:nvPr userDrawn="1"/>
        </p:nvSpPr>
        <p:spPr>
          <a:xfrm>
            <a:off x="393403" y="4529470"/>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0086FB-634D-D342-9D87-E59FAD65CE3F}"/>
              </a:ext>
            </a:extLst>
          </p:cNvPr>
          <p:cNvSpPr/>
          <p:nvPr userDrawn="1"/>
        </p:nvSpPr>
        <p:spPr>
          <a:xfrm>
            <a:off x="6187674" y="4529470"/>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id="{9A07ACC4-2D35-E348-8DBC-E61C665B2318}"/>
              </a:ext>
            </a:extLst>
          </p:cNvPr>
          <p:cNvSpPr>
            <a:spLocks noGrp="1"/>
          </p:cNvSpPr>
          <p:nvPr>
            <p:ph type="body" sz="quarter" idx="12"/>
          </p:nvPr>
        </p:nvSpPr>
        <p:spPr>
          <a:xfrm>
            <a:off x="1860550" y="1531087"/>
            <a:ext cx="4073525" cy="1105787"/>
          </a:xfrm>
        </p:spPr>
        <p:txBody>
          <a:bodyPr>
            <a:normAutofit/>
          </a:bodyPr>
          <a:lstStyle>
            <a:lvl1pPr marL="0" indent="0">
              <a:buNone/>
              <a:defRPr sz="900" b="0" i="0">
                <a:solidFill>
                  <a:srgbClr val="29265B"/>
                </a:solidFill>
                <a:latin typeface="Arial" panose="020B0604020202020204" pitchFamily="34" charset="0"/>
                <a:cs typeface="Arial" panose="020B0604020202020204" pitchFamily="34" charset="0"/>
              </a:defRPr>
            </a:lvl1pPr>
          </a:lstStyle>
          <a:p>
            <a:pPr lvl="0"/>
            <a:r>
              <a:rPr lang="en-GB" dirty="0"/>
              <a:t>Click to edit Master text style</a:t>
            </a:r>
          </a:p>
        </p:txBody>
      </p:sp>
      <p:sp>
        <p:nvSpPr>
          <p:cNvPr id="24" name="Text Placeholder 21">
            <a:extLst>
              <a:ext uri="{FF2B5EF4-FFF2-40B4-BE49-F238E27FC236}">
                <a16:creationId xmlns:a16="http://schemas.microsoft.com/office/drawing/2014/main" id="{7786C05F-959B-8E40-AA10-5EFFE81F5CC8}"/>
              </a:ext>
            </a:extLst>
          </p:cNvPr>
          <p:cNvSpPr>
            <a:spLocks noGrp="1"/>
          </p:cNvSpPr>
          <p:nvPr>
            <p:ph type="body" sz="quarter" idx="13"/>
          </p:nvPr>
        </p:nvSpPr>
        <p:spPr>
          <a:xfrm>
            <a:off x="7644662" y="1531087"/>
            <a:ext cx="4073525" cy="1105787"/>
          </a:xfrm>
        </p:spPr>
        <p:txBody>
          <a:bodyPr>
            <a:normAutofit/>
          </a:bodyPr>
          <a:lstStyle>
            <a:lvl1pPr marL="0" indent="0">
              <a:buNone/>
              <a:defRPr sz="900" b="0" i="0">
                <a:solidFill>
                  <a:srgbClr val="29265B"/>
                </a:solidFill>
                <a:latin typeface="Arial" panose="020B0604020202020204" pitchFamily="34" charset="0"/>
                <a:cs typeface="Arial" panose="020B0604020202020204" pitchFamily="34" charset="0"/>
              </a:defRPr>
            </a:lvl1pPr>
          </a:lstStyle>
          <a:p>
            <a:pPr lvl="0"/>
            <a:r>
              <a:rPr lang="en-GB" dirty="0"/>
              <a:t>Click to edit Master text style</a:t>
            </a:r>
          </a:p>
        </p:txBody>
      </p:sp>
      <p:sp>
        <p:nvSpPr>
          <p:cNvPr id="25" name="Text Placeholder 21">
            <a:extLst>
              <a:ext uri="{FF2B5EF4-FFF2-40B4-BE49-F238E27FC236}">
                <a16:creationId xmlns:a16="http://schemas.microsoft.com/office/drawing/2014/main" id="{79449C64-C7CF-F444-8668-9AE694CF07B4}"/>
              </a:ext>
            </a:extLst>
          </p:cNvPr>
          <p:cNvSpPr>
            <a:spLocks noGrp="1"/>
          </p:cNvSpPr>
          <p:nvPr>
            <p:ph type="body" sz="quarter" idx="14"/>
          </p:nvPr>
        </p:nvSpPr>
        <p:spPr>
          <a:xfrm>
            <a:off x="1860550" y="3072808"/>
            <a:ext cx="4073525" cy="1105787"/>
          </a:xfrm>
        </p:spPr>
        <p:txBody>
          <a:bodyPr>
            <a:normAutofit/>
          </a:bodyPr>
          <a:lstStyle>
            <a:lvl1pPr marL="0" indent="0">
              <a:buNone/>
              <a:defRPr sz="900" b="0" i="0">
                <a:solidFill>
                  <a:srgbClr val="29265B"/>
                </a:solidFill>
                <a:latin typeface="Arial" panose="020B0604020202020204" pitchFamily="34" charset="0"/>
                <a:cs typeface="Arial" panose="020B0604020202020204" pitchFamily="34" charset="0"/>
              </a:defRPr>
            </a:lvl1pPr>
          </a:lstStyle>
          <a:p>
            <a:pPr lvl="0"/>
            <a:r>
              <a:rPr lang="en-GB" dirty="0"/>
              <a:t>Click to edit Master text style</a:t>
            </a:r>
          </a:p>
        </p:txBody>
      </p:sp>
      <p:sp>
        <p:nvSpPr>
          <p:cNvPr id="26" name="Text Placeholder 21">
            <a:extLst>
              <a:ext uri="{FF2B5EF4-FFF2-40B4-BE49-F238E27FC236}">
                <a16:creationId xmlns:a16="http://schemas.microsoft.com/office/drawing/2014/main" id="{6B815DB3-6D5E-6E4C-9162-69D63E2179D9}"/>
              </a:ext>
            </a:extLst>
          </p:cNvPr>
          <p:cNvSpPr>
            <a:spLocks noGrp="1"/>
          </p:cNvSpPr>
          <p:nvPr>
            <p:ph type="body" sz="quarter" idx="15"/>
          </p:nvPr>
        </p:nvSpPr>
        <p:spPr>
          <a:xfrm>
            <a:off x="7644662" y="3072808"/>
            <a:ext cx="4073525" cy="1105787"/>
          </a:xfrm>
        </p:spPr>
        <p:txBody>
          <a:bodyPr>
            <a:normAutofit/>
          </a:bodyPr>
          <a:lstStyle>
            <a:lvl1pPr marL="0" indent="0">
              <a:buNone/>
              <a:defRPr sz="900" b="0" i="0">
                <a:solidFill>
                  <a:srgbClr val="29265B"/>
                </a:solidFill>
                <a:latin typeface="Arial" panose="020B0604020202020204" pitchFamily="34" charset="0"/>
                <a:cs typeface="Arial" panose="020B0604020202020204" pitchFamily="34" charset="0"/>
              </a:defRPr>
            </a:lvl1pPr>
          </a:lstStyle>
          <a:p>
            <a:pPr lvl="0"/>
            <a:r>
              <a:rPr lang="en-GB" dirty="0"/>
              <a:t>Click to edit Master text style</a:t>
            </a:r>
          </a:p>
        </p:txBody>
      </p:sp>
      <p:sp>
        <p:nvSpPr>
          <p:cNvPr id="27" name="Text Placeholder 21">
            <a:extLst>
              <a:ext uri="{FF2B5EF4-FFF2-40B4-BE49-F238E27FC236}">
                <a16:creationId xmlns:a16="http://schemas.microsoft.com/office/drawing/2014/main" id="{2C21C66D-D228-7B4B-A1E1-AAE357172C87}"/>
              </a:ext>
            </a:extLst>
          </p:cNvPr>
          <p:cNvSpPr>
            <a:spLocks noGrp="1"/>
          </p:cNvSpPr>
          <p:nvPr>
            <p:ph type="body" sz="quarter" idx="16"/>
          </p:nvPr>
        </p:nvSpPr>
        <p:spPr>
          <a:xfrm>
            <a:off x="1860550" y="4646427"/>
            <a:ext cx="4073525" cy="1105787"/>
          </a:xfrm>
        </p:spPr>
        <p:txBody>
          <a:bodyPr>
            <a:normAutofit/>
          </a:bodyPr>
          <a:lstStyle>
            <a:lvl1pPr marL="0" indent="0">
              <a:buNone/>
              <a:defRPr sz="900" b="0" i="0">
                <a:solidFill>
                  <a:srgbClr val="29265B"/>
                </a:solidFill>
                <a:latin typeface="Arial" panose="020B0604020202020204" pitchFamily="34" charset="0"/>
                <a:cs typeface="Arial" panose="020B0604020202020204" pitchFamily="34" charset="0"/>
              </a:defRPr>
            </a:lvl1pPr>
          </a:lstStyle>
          <a:p>
            <a:pPr lvl="0"/>
            <a:r>
              <a:rPr lang="en-GB" dirty="0"/>
              <a:t>Click to edit Master text style</a:t>
            </a:r>
          </a:p>
        </p:txBody>
      </p:sp>
      <p:sp>
        <p:nvSpPr>
          <p:cNvPr id="28" name="Text Placeholder 21">
            <a:extLst>
              <a:ext uri="{FF2B5EF4-FFF2-40B4-BE49-F238E27FC236}">
                <a16:creationId xmlns:a16="http://schemas.microsoft.com/office/drawing/2014/main" id="{65FE5FEF-EEB7-2045-8E4F-64C8024ACD11}"/>
              </a:ext>
            </a:extLst>
          </p:cNvPr>
          <p:cNvSpPr>
            <a:spLocks noGrp="1"/>
          </p:cNvSpPr>
          <p:nvPr>
            <p:ph type="body" sz="quarter" idx="17"/>
          </p:nvPr>
        </p:nvSpPr>
        <p:spPr>
          <a:xfrm>
            <a:off x="7644662" y="4646427"/>
            <a:ext cx="4073525" cy="1105787"/>
          </a:xfrm>
        </p:spPr>
        <p:txBody>
          <a:bodyPr>
            <a:normAutofit/>
          </a:bodyPr>
          <a:lstStyle>
            <a:lvl1pPr marL="0" indent="0">
              <a:buNone/>
              <a:defRPr sz="900" b="0" i="0">
                <a:solidFill>
                  <a:srgbClr val="29265B"/>
                </a:solidFill>
                <a:latin typeface="Arial" panose="020B0604020202020204" pitchFamily="34" charset="0"/>
                <a:cs typeface="Arial" panose="020B0604020202020204" pitchFamily="34" charset="0"/>
              </a:defRPr>
            </a:lvl1pPr>
          </a:lstStyle>
          <a:p>
            <a:pPr lvl="0"/>
            <a:r>
              <a:rPr lang="en-GB" dirty="0"/>
              <a:t>Click to edit Master text style</a:t>
            </a:r>
          </a:p>
        </p:txBody>
      </p:sp>
      <p:sp>
        <p:nvSpPr>
          <p:cNvPr id="30" name="Picture Placeholder 29">
            <a:extLst>
              <a:ext uri="{FF2B5EF4-FFF2-40B4-BE49-F238E27FC236}">
                <a16:creationId xmlns:a16="http://schemas.microsoft.com/office/drawing/2014/main" id="{C5DE6884-C3BE-A44D-8599-DB62BFD42B3C}"/>
              </a:ext>
            </a:extLst>
          </p:cNvPr>
          <p:cNvSpPr>
            <a:spLocks noGrp="1"/>
          </p:cNvSpPr>
          <p:nvPr>
            <p:ph type="pic" sz="quarter" idx="18"/>
          </p:nvPr>
        </p:nvSpPr>
        <p:spPr>
          <a:xfrm>
            <a:off x="393700" y="1423988"/>
            <a:ext cx="1466850" cy="1330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1" name="Picture Placeholder 29">
            <a:extLst>
              <a:ext uri="{FF2B5EF4-FFF2-40B4-BE49-F238E27FC236}">
                <a16:creationId xmlns:a16="http://schemas.microsoft.com/office/drawing/2014/main" id="{2819431C-04F9-EC46-B546-FBBDD3B78D0D}"/>
              </a:ext>
            </a:extLst>
          </p:cNvPr>
          <p:cNvSpPr>
            <a:spLocks noGrp="1"/>
          </p:cNvSpPr>
          <p:nvPr>
            <p:ph type="pic" sz="quarter" idx="19"/>
          </p:nvPr>
        </p:nvSpPr>
        <p:spPr>
          <a:xfrm>
            <a:off x="393700" y="2965708"/>
            <a:ext cx="1466850" cy="1330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2" name="Picture Placeholder 29">
            <a:extLst>
              <a:ext uri="{FF2B5EF4-FFF2-40B4-BE49-F238E27FC236}">
                <a16:creationId xmlns:a16="http://schemas.microsoft.com/office/drawing/2014/main" id="{F09B30B2-3711-A045-98ED-FEB27CC2B287}"/>
              </a:ext>
            </a:extLst>
          </p:cNvPr>
          <p:cNvSpPr>
            <a:spLocks noGrp="1"/>
          </p:cNvSpPr>
          <p:nvPr>
            <p:ph type="pic" sz="quarter" idx="20"/>
          </p:nvPr>
        </p:nvSpPr>
        <p:spPr>
          <a:xfrm>
            <a:off x="393700" y="4528694"/>
            <a:ext cx="1466850" cy="1330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3" name="Picture Placeholder 29">
            <a:extLst>
              <a:ext uri="{FF2B5EF4-FFF2-40B4-BE49-F238E27FC236}">
                <a16:creationId xmlns:a16="http://schemas.microsoft.com/office/drawing/2014/main" id="{A79FF621-9655-204C-B1CD-69C6D26014C0}"/>
              </a:ext>
            </a:extLst>
          </p:cNvPr>
          <p:cNvSpPr>
            <a:spLocks noGrp="1"/>
          </p:cNvSpPr>
          <p:nvPr>
            <p:ph type="pic" sz="quarter" idx="21"/>
          </p:nvPr>
        </p:nvSpPr>
        <p:spPr>
          <a:xfrm>
            <a:off x="6177811" y="1423988"/>
            <a:ext cx="1466850" cy="1330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4" name="Picture Placeholder 29">
            <a:extLst>
              <a:ext uri="{FF2B5EF4-FFF2-40B4-BE49-F238E27FC236}">
                <a16:creationId xmlns:a16="http://schemas.microsoft.com/office/drawing/2014/main" id="{226AD3CB-6C47-0F41-B4DE-1E34CAB32DBB}"/>
              </a:ext>
            </a:extLst>
          </p:cNvPr>
          <p:cNvSpPr>
            <a:spLocks noGrp="1"/>
          </p:cNvSpPr>
          <p:nvPr>
            <p:ph type="pic" sz="quarter" idx="22"/>
          </p:nvPr>
        </p:nvSpPr>
        <p:spPr>
          <a:xfrm>
            <a:off x="6177811" y="2965708"/>
            <a:ext cx="1466850" cy="1330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5" name="Picture Placeholder 29">
            <a:extLst>
              <a:ext uri="{FF2B5EF4-FFF2-40B4-BE49-F238E27FC236}">
                <a16:creationId xmlns:a16="http://schemas.microsoft.com/office/drawing/2014/main" id="{96C24D19-A2B0-204A-9028-E162E35AC3F9}"/>
              </a:ext>
            </a:extLst>
          </p:cNvPr>
          <p:cNvSpPr>
            <a:spLocks noGrp="1"/>
          </p:cNvSpPr>
          <p:nvPr>
            <p:ph type="pic" sz="quarter" idx="23"/>
          </p:nvPr>
        </p:nvSpPr>
        <p:spPr>
          <a:xfrm>
            <a:off x="6177811" y="4528694"/>
            <a:ext cx="1466850" cy="1330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cxnSp>
        <p:nvCxnSpPr>
          <p:cNvPr id="17" name="Straight Connector 16">
            <a:extLst>
              <a:ext uri="{FF2B5EF4-FFF2-40B4-BE49-F238E27FC236}">
                <a16:creationId xmlns:a16="http://schemas.microsoft.com/office/drawing/2014/main" id="{B4178D5F-F378-0A4C-B7D3-C077416A9567}"/>
              </a:ext>
            </a:extLst>
          </p:cNvPr>
          <p:cNvCxnSpPr/>
          <p:nvPr userDrawn="1"/>
        </p:nvCxnSpPr>
        <p:spPr>
          <a:xfrm flipH="1">
            <a:off x="393403" y="1010094"/>
            <a:ext cx="11334308" cy="0"/>
          </a:xfrm>
          <a:prstGeom prst="line">
            <a:avLst/>
          </a:prstGeom>
          <a:ln w="22225">
            <a:solidFill>
              <a:srgbClr val="A8829D"/>
            </a:solidFill>
          </a:ln>
        </p:spPr>
        <p:style>
          <a:lnRef idx="1">
            <a:schemeClr val="accent1"/>
          </a:lnRef>
          <a:fillRef idx="0">
            <a:schemeClr val="accent1"/>
          </a:fillRef>
          <a:effectRef idx="0">
            <a:schemeClr val="accent1"/>
          </a:effectRef>
          <a:fontRef idx="minor">
            <a:schemeClr val="tx1"/>
          </a:fontRef>
        </p:style>
      </p:cxnSp>
      <p:pic>
        <p:nvPicPr>
          <p:cNvPr id="36" name="Picture 35" descr="A picture containing background pattern&#10;&#10;Description automatically generated">
            <a:extLst>
              <a:ext uri="{FF2B5EF4-FFF2-40B4-BE49-F238E27FC236}">
                <a16:creationId xmlns:a16="http://schemas.microsoft.com/office/drawing/2014/main" id="{3EC93D03-ECC3-3D46-A5FA-C7EE5B66F1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93403" y="170860"/>
            <a:ext cx="346426" cy="838846"/>
          </a:xfrm>
          <a:prstGeom prst="rect">
            <a:avLst/>
          </a:prstGeom>
        </p:spPr>
      </p:pic>
      <p:sp>
        <p:nvSpPr>
          <p:cNvPr id="29" name="Title 1">
            <a:extLst>
              <a:ext uri="{FF2B5EF4-FFF2-40B4-BE49-F238E27FC236}">
                <a16:creationId xmlns:a16="http://schemas.microsoft.com/office/drawing/2014/main" id="{2977DD0D-4186-4F48-A62B-0CCE0E8890F8}"/>
              </a:ext>
            </a:extLst>
          </p:cNvPr>
          <p:cNvSpPr>
            <a:spLocks noGrp="1"/>
          </p:cNvSpPr>
          <p:nvPr>
            <p:ph type="ctrTitle" hasCustomPrompt="1"/>
          </p:nvPr>
        </p:nvSpPr>
        <p:spPr>
          <a:xfrm>
            <a:off x="7396242" y="6428348"/>
            <a:ext cx="1056168" cy="292180"/>
          </a:xfrm>
        </p:spPr>
        <p:txBody>
          <a:bodyPr anchor="t">
            <a:normAutofit/>
          </a:bodyPr>
          <a:lstStyle>
            <a:lvl1pPr algn="l">
              <a:defRPr sz="1600" b="1" i="0">
                <a:solidFill>
                  <a:srgbClr val="80597A"/>
                </a:solidFill>
                <a:latin typeface="Arial" panose="020B0604020202020204" pitchFamily="34" charset="0"/>
                <a:cs typeface="Arial" panose="020B0604020202020204" pitchFamily="34" charset="0"/>
              </a:defRPr>
            </a:lvl1pPr>
          </a:lstStyle>
          <a:p>
            <a:r>
              <a:rPr lang="en-GB" dirty="0"/>
              <a:t>Q1 2022</a:t>
            </a:r>
            <a:endParaRPr lang="en-US" dirty="0"/>
          </a:p>
        </p:txBody>
      </p:sp>
    </p:spTree>
    <p:extLst>
      <p:ext uri="{BB962C8B-B14F-4D97-AF65-F5344CB8AC3E}">
        <p14:creationId xmlns:p14="http://schemas.microsoft.com/office/powerpoint/2010/main" val="806305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ghlights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C891CC-6A7F-F040-8EE7-ABE272260E44}"/>
              </a:ext>
            </a:extLst>
          </p:cNvPr>
          <p:cNvSpPr/>
          <p:nvPr userDrawn="1"/>
        </p:nvSpPr>
        <p:spPr>
          <a:xfrm>
            <a:off x="0" y="-7915"/>
            <a:ext cx="12192000" cy="343691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7" name="Rectangle 6">
            <a:extLst>
              <a:ext uri="{FF2B5EF4-FFF2-40B4-BE49-F238E27FC236}">
                <a16:creationId xmlns:a16="http://schemas.microsoft.com/office/drawing/2014/main" id="{00E38304-4D0B-004B-A8AE-B2EB5B4A8D5B}"/>
              </a:ext>
            </a:extLst>
          </p:cNvPr>
          <p:cNvSpPr/>
          <p:nvPr userDrawn="1"/>
        </p:nvSpPr>
        <p:spPr>
          <a:xfrm>
            <a:off x="0" y="6294584"/>
            <a:ext cx="12192000" cy="563415"/>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Text&#10;&#10;Description automatically generated">
            <a:extLst>
              <a:ext uri="{FF2B5EF4-FFF2-40B4-BE49-F238E27FC236}">
                <a16:creationId xmlns:a16="http://schemas.microsoft.com/office/drawing/2014/main" id="{119E692D-5344-F849-B8D8-F5AA5FCC57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740" y="6333818"/>
            <a:ext cx="2886961" cy="429242"/>
          </a:xfrm>
          <a:prstGeom prst="rect">
            <a:avLst/>
          </a:prstGeom>
        </p:spPr>
      </p:pic>
      <p:sp>
        <p:nvSpPr>
          <p:cNvPr id="8" name="Text Placeholder 12">
            <a:extLst>
              <a:ext uri="{FF2B5EF4-FFF2-40B4-BE49-F238E27FC236}">
                <a16:creationId xmlns:a16="http://schemas.microsoft.com/office/drawing/2014/main" id="{70AB9491-45C3-164B-8618-A02C65616B88}"/>
              </a:ext>
            </a:extLst>
          </p:cNvPr>
          <p:cNvSpPr>
            <a:spLocks noGrp="1"/>
          </p:cNvSpPr>
          <p:nvPr>
            <p:ph type="body" sz="quarter" idx="12" hasCustomPrompt="1"/>
          </p:nvPr>
        </p:nvSpPr>
        <p:spPr>
          <a:xfrm>
            <a:off x="484889" y="446680"/>
            <a:ext cx="6142977" cy="563414"/>
          </a:xfrm>
        </p:spPr>
        <p:txBody>
          <a:bodyPr>
            <a:normAutofit/>
          </a:bodyPr>
          <a:lstStyle>
            <a:lvl1pPr marL="0" indent="0">
              <a:buNone/>
              <a:defRPr sz="2200" b="1" i="0" cap="all" baseline="0">
                <a:solidFill>
                  <a:schemeClr val="bg1"/>
                </a:solidFill>
                <a:latin typeface="Arial" panose="020B0604020202020204" pitchFamily="34" charset="0"/>
                <a:cs typeface="Arial" panose="020B0604020202020204" pitchFamily="34" charset="0"/>
              </a:defRPr>
            </a:lvl1pPr>
          </a:lstStyle>
          <a:p>
            <a:pPr lvl="0"/>
            <a:r>
              <a:rPr lang="en-GB" dirty="0"/>
              <a:t>M&amp;A HIGHLIGHTS </a:t>
            </a:r>
            <a:r>
              <a:rPr lang="en-GB" dirty="0">
                <a:solidFill>
                  <a:srgbClr val="B097AB"/>
                </a:solidFill>
              </a:rPr>
              <a:t>Q2 2022</a:t>
            </a:r>
            <a:endParaRPr lang="en-GB" dirty="0"/>
          </a:p>
        </p:txBody>
      </p:sp>
      <p:sp>
        <p:nvSpPr>
          <p:cNvPr id="10" name="Title 1">
            <a:extLst>
              <a:ext uri="{FF2B5EF4-FFF2-40B4-BE49-F238E27FC236}">
                <a16:creationId xmlns:a16="http://schemas.microsoft.com/office/drawing/2014/main" id="{09F621EF-23D4-EF4F-BBE7-7703DB5893E1}"/>
              </a:ext>
            </a:extLst>
          </p:cNvPr>
          <p:cNvSpPr>
            <a:spLocks noGrp="1"/>
          </p:cNvSpPr>
          <p:nvPr>
            <p:ph type="ctrTitle" hasCustomPrompt="1"/>
          </p:nvPr>
        </p:nvSpPr>
        <p:spPr>
          <a:xfrm>
            <a:off x="7396242" y="6428348"/>
            <a:ext cx="1056168" cy="292180"/>
          </a:xfrm>
        </p:spPr>
        <p:txBody>
          <a:bodyPr anchor="t">
            <a:normAutofit/>
          </a:bodyPr>
          <a:lstStyle>
            <a:lvl1pPr algn="l">
              <a:defRPr sz="1600" b="1" i="0">
                <a:solidFill>
                  <a:srgbClr val="80597A"/>
                </a:solidFill>
                <a:latin typeface="Arial" panose="020B0604020202020204" pitchFamily="34" charset="0"/>
                <a:cs typeface="Arial" panose="020B0604020202020204" pitchFamily="34" charset="0"/>
              </a:defRPr>
            </a:lvl1pPr>
          </a:lstStyle>
          <a:p>
            <a:r>
              <a:rPr lang="en-GB" dirty="0"/>
              <a:t>Q2 2022</a:t>
            </a:r>
            <a:endParaRPr lang="en-US" dirty="0"/>
          </a:p>
        </p:txBody>
      </p:sp>
      <p:sp>
        <p:nvSpPr>
          <p:cNvPr id="11" name="Text Placeholder 15">
            <a:extLst>
              <a:ext uri="{FF2B5EF4-FFF2-40B4-BE49-F238E27FC236}">
                <a16:creationId xmlns:a16="http://schemas.microsoft.com/office/drawing/2014/main" id="{70CC4288-1ACF-AF46-8769-D86072BB9323}"/>
              </a:ext>
            </a:extLst>
          </p:cNvPr>
          <p:cNvSpPr>
            <a:spLocks noGrp="1"/>
          </p:cNvSpPr>
          <p:nvPr>
            <p:ph type="body" sz="quarter" idx="11" hasCustomPrompt="1"/>
          </p:nvPr>
        </p:nvSpPr>
        <p:spPr>
          <a:xfrm>
            <a:off x="8452410" y="6428348"/>
            <a:ext cx="3413051" cy="292180"/>
          </a:xfrm>
          <a:ln>
            <a:noFill/>
          </a:ln>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dirty="0"/>
              <a:t>HR Technology Sector M&amp;A Review</a:t>
            </a:r>
          </a:p>
        </p:txBody>
      </p:sp>
      <p:pic>
        <p:nvPicPr>
          <p:cNvPr id="12" name="Picture 11" descr="Logo, company name&#10;&#10;Description automatically generated">
            <a:extLst>
              <a:ext uri="{FF2B5EF4-FFF2-40B4-BE49-F238E27FC236}">
                <a16:creationId xmlns:a16="http://schemas.microsoft.com/office/drawing/2014/main" id="{BB466681-B91C-4E0E-A9F8-280D0E2DC6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8501" y="66450"/>
            <a:ext cx="1918860" cy="843525"/>
          </a:xfrm>
          <a:prstGeom prst="rect">
            <a:avLst/>
          </a:prstGeom>
        </p:spPr>
      </p:pic>
    </p:spTree>
    <p:extLst>
      <p:ext uri="{BB962C8B-B14F-4D97-AF65-F5344CB8AC3E}">
        <p14:creationId xmlns:p14="http://schemas.microsoft.com/office/powerpoint/2010/main" val="262335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ighlights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E38304-4D0B-004B-A8AE-B2EB5B4A8D5B}"/>
              </a:ext>
            </a:extLst>
          </p:cNvPr>
          <p:cNvSpPr/>
          <p:nvPr userDrawn="1"/>
        </p:nvSpPr>
        <p:spPr>
          <a:xfrm>
            <a:off x="0" y="6294584"/>
            <a:ext cx="12192000" cy="563415"/>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119E692D-5344-F849-B8D8-F5AA5FCC57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740" y="6333818"/>
            <a:ext cx="2886961" cy="429242"/>
          </a:xfrm>
          <a:prstGeom prst="rect">
            <a:avLst/>
          </a:prstGeom>
        </p:spPr>
      </p:pic>
      <p:sp>
        <p:nvSpPr>
          <p:cNvPr id="8" name="Text Placeholder 12">
            <a:extLst>
              <a:ext uri="{FF2B5EF4-FFF2-40B4-BE49-F238E27FC236}">
                <a16:creationId xmlns:a16="http://schemas.microsoft.com/office/drawing/2014/main" id="{70AB9491-45C3-164B-8618-A02C65616B88}"/>
              </a:ext>
            </a:extLst>
          </p:cNvPr>
          <p:cNvSpPr>
            <a:spLocks noGrp="1"/>
          </p:cNvSpPr>
          <p:nvPr>
            <p:ph type="body" sz="quarter" idx="12" hasCustomPrompt="1"/>
          </p:nvPr>
        </p:nvSpPr>
        <p:spPr>
          <a:xfrm>
            <a:off x="484889" y="446680"/>
            <a:ext cx="6142977" cy="563414"/>
          </a:xfrm>
        </p:spPr>
        <p:txBody>
          <a:bodyPr>
            <a:normAutofit/>
          </a:bodyPr>
          <a:lstStyle>
            <a:lvl1pPr marL="0" indent="0">
              <a:buNone/>
              <a:defRPr sz="2200" b="1" i="0" cap="all" baseline="0">
                <a:solidFill>
                  <a:schemeClr val="bg1"/>
                </a:solidFill>
                <a:latin typeface="Arial" panose="020B0604020202020204" pitchFamily="34" charset="0"/>
                <a:cs typeface="Arial" panose="020B0604020202020204" pitchFamily="34" charset="0"/>
              </a:defRPr>
            </a:lvl1pPr>
          </a:lstStyle>
          <a:p>
            <a:pPr lvl="0"/>
            <a:r>
              <a:rPr lang="en-GB" dirty="0"/>
              <a:t>M&amp;A HIGHLIGHTS </a:t>
            </a:r>
            <a:r>
              <a:rPr lang="en-GB" dirty="0">
                <a:solidFill>
                  <a:srgbClr val="B097AB"/>
                </a:solidFill>
              </a:rPr>
              <a:t>Q1 2022</a:t>
            </a:r>
            <a:endParaRPr lang="en-GB" dirty="0"/>
          </a:p>
        </p:txBody>
      </p:sp>
      <p:sp>
        <p:nvSpPr>
          <p:cNvPr id="10" name="Title 1">
            <a:extLst>
              <a:ext uri="{FF2B5EF4-FFF2-40B4-BE49-F238E27FC236}">
                <a16:creationId xmlns:a16="http://schemas.microsoft.com/office/drawing/2014/main" id="{09F621EF-23D4-EF4F-BBE7-7703DB5893E1}"/>
              </a:ext>
            </a:extLst>
          </p:cNvPr>
          <p:cNvSpPr>
            <a:spLocks noGrp="1"/>
          </p:cNvSpPr>
          <p:nvPr>
            <p:ph type="ctrTitle" hasCustomPrompt="1"/>
          </p:nvPr>
        </p:nvSpPr>
        <p:spPr>
          <a:xfrm>
            <a:off x="7396242" y="6428348"/>
            <a:ext cx="1056168" cy="292180"/>
          </a:xfrm>
        </p:spPr>
        <p:txBody>
          <a:bodyPr anchor="t">
            <a:normAutofit/>
          </a:bodyPr>
          <a:lstStyle>
            <a:lvl1pPr algn="l">
              <a:defRPr sz="1600" b="1" i="0">
                <a:solidFill>
                  <a:srgbClr val="80597A"/>
                </a:solidFill>
                <a:latin typeface="Arial" panose="020B0604020202020204" pitchFamily="34" charset="0"/>
                <a:cs typeface="Arial" panose="020B0604020202020204" pitchFamily="34" charset="0"/>
              </a:defRPr>
            </a:lvl1pPr>
          </a:lstStyle>
          <a:p>
            <a:r>
              <a:rPr lang="en-GB" dirty="0"/>
              <a:t>Q1 2022</a:t>
            </a:r>
            <a:endParaRPr lang="en-US" dirty="0"/>
          </a:p>
        </p:txBody>
      </p:sp>
      <p:sp>
        <p:nvSpPr>
          <p:cNvPr id="11" name="Text Placeholder 15">
            <a:extLst>
              <a:ext uri="{FF2B5EF4-FFF2-40B4-BE49-F238E27FC236}">
                <a16:creationId xmlns:a16="http://schemas.microsoft.com/office/drawing/2014/main" id="{70CC4288-1ACF-AF46-8769-D86072BB9323}"/>
              </a:ext>
            </a:extLst>
          </p:cNvPr>
          <p:cNvSpPr>
            <a:spLocks noGrp="1"/>
          </p:cNvSpPr>
          <p:nvPr>
            <p:ph type="body" sz="quarter" idx="11" hasCustomPrompt="1"/>
          </p:nvPr>
        </p:nvSpPr>
        <p:spPr>
          <a:xfrm>
            <a:off x="8452410" y="6428348"/>
            <a:ext cx="3413051" cy="292180"/>
          </a:xfrm>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dirty="0"/>
              <a:t>HR Technology Sector M&amp;A Review</a:t>
            </a:r>
          </a:p>
        </p:txBody>
      </p:sp>
    </p:spTree>
    <p:extLst>
      <p:ext uri="{BB962C8B-B14F-4D97-AF65-F5344CB8AC3E}">
        <p14:creationId xmlns:p14="http://schemas.microsoft.com/office/powerpoint/2010/main" val="321805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ick Facts Slide">
    <p:spTree>
      <p:nvGrpSpPr>
        <p:cNvPr id="1" name=""/>
        <p:cNvGrpSpPr/>
        <p:nvPr/>
      </p:nvGrpSpPr>
      <p:grpSpPr>
        <a:xfrm>
          <a:off x="0" y="0"/>
          <a:ext cx="0" cy="0"/>
          <a:chOff x="0" y="0"/>
          <a:chExt cx="0" cy="0"/>
        </a:xfrm>
      </p:grpSpPr>
      <p:pic>
        <p:nvPicPr>
          <p:cNvPr id="33" name="Picture 32" descr="A picture containing background pattern&#10;&#10;Description automatically generated">
            <a:extLst>
              <a:ext uri="{FF2B5EF4-FFF2-40B4-BE49-F238E27FC236}">
                <a16:creationId xmlns:a16="http://schemas.microsoft.com/office/drawing/2014/main" id="{4FAAC359-C58B-BA4E-8E5B-29DC5C281C90}"/>
              </a:ext>
            </a:extLst>
          </p:cNvPr>
          <p:cNvPicPr>
            <a:picLocks noChangeAspect="1"/>
          </p:cNvPicPr>
          <p:nvPr userDrawn="1"/>
        </p:nvPicPr>
        <p:blipFill>
          <a:blip r:embed="rId2"/>
          <a:stretch>
            <a:fillRect/>
          </a:stretch>
        </p:blipFill>
        <p:spPr>
          <a:xfrm>
            <a:off x="5312032" y="3731242"/>
            <a:ext cx="1291286" cy="3126757"/>
          </a:xfrm>
          <a:prstGeom prst="rect">
            <a:avLst/>
          </a:prstGeom>
        </p:spPr>
      </p:pic>
      <p:sp>
        <p:nvSpPr>
          <p:cNvPr id="10" name="Rectangle 9">
            <a:extLst>
              <a:ext uri="{FF2B5EF4-FFF2-40B4-BE49-F238E27FC236}">
                <a16:creationId xmlns:a16="http://schemas.microsoft.com/office/drawing/2014/main" id="{E5C38063-028D-E84B-80D9-BA8A5C997F1C}"/>
              </a:ext>
            </a:extLst>
          </p:cNvPr>
          <p:cNvSpPr/>
          <p:nvPr userDrawn="1"/>
        </p:nvSpPr>
        <p:spPr>
          <a:xfrm>
            <a:off x="6607629" y="0"/>
            <a:ext cx="5584371" cy="6858000"/>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map of the world&#10;&#10;Description automatically generated with medium confidence">
            <a:extLst>
              <a:ext uri="{FF2B5EF4-FFF2-40B4-BE49-F238E27FC236}">
                <a16:creationId xmlns:a16="http://schemas.microsoft.com/office/drawing/2014/main" id="{34451A0C-1FBF-9348-87D6-EB8CCCA11D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28144" y="1457552"/>
            <a:ext cx="5545322" cy="3327193"/>
          </a:xfrm>
          <a:prstGeom prst="rect">
            <a:avLst/>
          </a:prstGeom>
        </p:spPr>
      </p:pic>
      <p:pic>
        <p:nvPicPr>
          <p:cNvPr id="12" name="Picture 11" descr="Logo&#10;&#10;Description automatically generated">
            <a:extLst>
              <a:ext uri="{FF2B5EF4-FFF2-40B4-BE49-F238E27FC236}">
                <a16:creationId xmlns:a16="http://schemas.microsoft.com/office/drawing/2014/main" id="{5BCFD46D-CC9C-D741-B2A4-9F86F599E9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2269" y="235903"/>
            <a:ext cx="2270760" cy="998220"/>
          </a:xfrm>
          <a:prstGeom prst="rect">
            <a:avLst/>
          </a:prstGeom>
        </p:spPr>
      </p:pic>
      <p:sp>
        <p:nvSpPr>
          <p:cNvPr id="13" name="Rectangle 12">
            <a:extLst>
              <a:ext uri="{FF2B5EF4-FFF2-40B4-BE49-F238E27FC236}">
                <a16:creationId xmlns:a16="http://schemas.microsoft.com/office/drawing/2014/main" id="{9993FFBB-D701-8941-9586-A89DB369B2FD}"/>
              </a:ext>
            </a:extLst>
          </p:cNvPr>
          <p:cNvSpPr/>
          <p:nvPr userDrawn="1"/>
        </p:nvSpPr>
        <p:spPr>
          <a:xfrm>
            <a:off x="6991508" y="5623860"/>
            <a:ext cx="3712897" cy="1031051"/>
          </a:xfrm>
          <a:prstGeom prst="rect">
            <a:avLst/>
          </a:prstGeom>
        </p:spPr>
        <p:txBody>
          <a:bodyPr wrap="square">
            <a:spAutoFit/>
          </a:bodyPr>
          <a:lstStyle/>
          <a:p>
            <a:pPr marL="0" marR="0" lvl="0" indent="0" algn="l" defTabSz="509412" rtl="0" eaLnBrk="1" fontAlgn="auto" latinLnBrk="0" hangingPunct="1">
              <a:lnSpc>
                <a:spcPct val="100000"/>
              </a:lnSpc>
              <a:spcBef>
                <a:spcPts val="0"/>
              </a:spcBef>
              <a:spcAft>
                <a:spcPts val="573"/>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Copyright 2022 Goldenhill International M&amp;A Advisors</a:t>
            </a:r>
          </a:p>
          <a:p>
            <a:pPr marL="0" marR="0" lvl="0" indent="0" algn="l" defTabSz="509412"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This communication is provided for informational purposes only, and should not be regarded as an offer or solicitation to buy or sell any financial instrument.</a:t>
            </a:r>
          </a:p>
          <a:p>
            <a:pPr marL="0" marR="0" lvl="0" indent="0" algn="l" defTabSz="509412"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Distribution without the express consent of the authors, Goldenhill International M&amp;A Advisors, is strictly prohibited.</a:t>
            </a:r>
          </a:p>
          <a:p>
            <a:pPr marL="0" marR="0" lvl="0" indent="0" algn="l" defTabSz="509412"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Goldenhill International M&amp;A Advisors accepts no liability whatsoever arising directly or indirectly from the use of this document, and offers no warranty in relation to the accuracy or completeness of the information therein.</a:t>
            </a:r>
            <a:endParaRPr kumimoji="0" lang="en-IN"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14" name="Picture 13" descr="Text&#10;&#10;Description automatically generated">
            <a:extLst>
              <a:ext uri="{FF2B5EF4-FFF2-40B4-BE49-F238E27FC236}">
                <a16:creationId xmlns:a16="http://schemas.microsoft.com/office/drawing/2014/main" id="{7A6600D1-2686-614D-97ED-BAC71B06230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91508" y="5096000"/>
            <a:ext cx="2886961" cy="429242"/>
          </a:xfrm>
          <a:prstGeom prst="rect">
            <a:avLst/>
          </a:prstGeom>
        </p:spPr>
      </p:pic>
      <p:sp>
        <p:nvSpPr>
          <p:cNvPr id="7" name="Rectangle 6">
            <a:extLst>
              <a:ext uri="{FF2B5EF4-FFF2-40B4-BE49-F238E27FC236}">
                <a16:creationId xmlns:a16="http://schemas.microsoft.com/office/drawing/2014/main" id="{8CACB0C0-FC2E-1A47-8323-6B24719C536D}"/>
              </a:ext>
            </a:extLst>
          </p:cNvPr>
          <p:cNvSpPr/>
          <p:nvPr userDrawn="1"/>
        </p:nvSpPr>
        <p:spPr>
          <a:xfrm>
            <a:off x="6991508" y="1666758"/>
            <a:ext cx="2051996" cy="1454244"/>
          </a:xfrm>
          <a:prstGeom prst="rect">
            <a:avLst/>
          </a:prstGeom>
        </p:spPr>
        <p:txBody>
          <a:bodyPr wrap="square">
            <a:spAutoFit/>
          </a:bodyPr>
          <a:lstStyle/>
          <a:p>
            <a:pPr marL="0" marR="0" lvl="0" indent="0" defTabSz="347297" rtl="0" eaLnBrk="1" fontAlgn="auto" latinLnBrk="0" hangingPunct="1">
              <a:spcBef>
                <a:spcPts val="0"/>
              </a:spcBef>
              <a:spcAft>
                <a:spcPts val="15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itchFamily="2" charset="0"/>
                <a:ea typeface="+mn-ea"/>
                <a:cs typeface="+mn-cs"/>
              </a:rPr>
              <a:t>UK</a:t>
            </a:r>
          </a:p>
          <a:p>
            <a:pPr marL="0" marR="0" lvl="0" indent="0" defTabSz="347297" rtl="0" eaLnBrk="1" fontAlgn="auto" latinLnBrk="0" hangingPunct="1">
              <a:spcBef>
                <a:spcPts val="0"/>
              </a:spcBef>
              <a:spcAft>
                <a:spcPts val="30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Helvetica" pitchFamily="2" charset="0"/>
                <a:ea typeface="+mn-ea"/>
                <a:cs typeface="+mn-cs"/>
              </a:rPr>
              <a:t>London</a:t>
            </a:r>
          </a:p>
          <a:p>
            <a:pPr lvl="0" defTabSz="347297">
              <a:spcAft>
                <a:spcPts val="300"/>
              </a:spcAft>
              <a:defRPr/>
            </a:pPr>
            <a:r>
              <a:rPr kumimoji="0" lang="en-GB" sz="1000" b="0" i="0" u="none" strike="noStrike" kern="1200" cap="none" spc="0" normalizeH="0" baseline="0" noProof="0" dirty="0">
                <a:ln>
                  <a:noFill/>
                </a:ln>
                <a:solidFill>
                  <a:schemeClr val="bg1"/>
                </a:solidFill>
                <a:effectLst/>
                <a:uLnTx/>
                <a:uFillTx/>
                <a:latin typeface="Helvetica" pitchFamily="2" charset="0"/>
                <a:ea typeface="+mn-ea"/>
                <a:cs typeface="+mn-cs"/>
              </a:rPr>
              <a:t>7 Pancras Square</a:t>
            </a:r>
          </a:p>
          <a:p>
            <a:pPr lvl="0" defTabSz="347297">
              <a:spcAft>
                <a:spcPts val="300"/>
              </a:spcAft>
              <a:defRPr/>
            </a:pPr>
            <a:r>
              <a:rPr kumimoji="0" lang="en-GB" sz="1000" b="0" i="0" u="none" strike="noStrike" kern="1200" cap="none" spc="0" normalizeH="0" baseline="0" noProof="0" dirty="0">
                <a:ln>
                  <a:noFill/>
                </a:ln>
                <a:solidFill>
                  <a:schemeClr val="bg1"/>
                </a:solidFill>
                <a:effectLst/>
                <a:uLnTx/>
                <a:uFillTx/>
                <a:latin typeface="Helvetica" pitchFamily="2" charset="0"/>
                <a:ea typeface="+mn-ea"/>
                <a:cs typeface="+mn-cs"/>
              </a:rPr>
              <a:t>London </a:t>
            </a:r>
          </a:p>
          <a:p>
            <a:pPr lvl="0" defTabSz="347297">
              <a:spcAft>
                <a:spcPts val="300"/>
              </a:spcAft>
              <a:defRPr/>
            </a:pPr>
            <a:r>
              <a:rPr kumimoji="0" lang="en-GB" sz="1000" b="0" i="0" u="none" strike="noStrike" kern="1200" cap="none" spc="0" normalizeH="0" baseline="0" noProof="0" dirty="0">
                <a:ln>
                  <a:noFill/>
                </a:ln>
                <a:solidFill>
                  <a:schemeClr val="bg1"/>
                </a:solidFill>
                <a:effectLst/>
                <a:uLnTx/>
                <a:uFillTx/>
                <a:latin typeface="Helvetica" pitchFamily="2" charset="0"/>
                <a:ea typeface="+mn-ea"/>
                <a:cs typeface="+mn-cs"/>
              </a:rPr>
              <a:t>N1C 4AG</a:t>
            </a:r>
          </a:p>
          <a:p>
            <a:pPr lvl="0" defTabSz="347297">
              <a:spcAft>
                <a:spcPts val="300"/>
              </a:spcAft>
              <a:defRPr/>
            </a:pPr>
            <a:r>
              <a:rPr kumimoji="0" lang="en-GB" sz="1000" b="0" i="0" u="none" strike="noStrike" kern="1200" cap="none" spc="0" normalizeH="0" baseline="0" noProof="0" dirty="0">
                <a:ln>
                  <a:noFill/>
                </a:ln>
                <a:solidFill>
                  <a:schemeClr val="bg1"/>
                </a:solidFill>
                <a:effectLst/>
                <a:uLnTx/>
                <a:uFillTx/>
                <a:latin typeface="Helvetica" pitchFamily="2" charset="0"/>
                <a:ea typeface="+mn-ea"/>
                <a:cs typeface="+mn-cs"/>
              </a:rPr>
              <a:t>United Kingdom</a:t>
            </a:r>
            <a:endParaRPr kumimoji="0" lang="en-US" sz="1000" b="0"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5E48B744-CE4A-F144-8D19-2F7EECA0AFC4}"/>
              </a:ext>
            </a:extLst>
          </p:cNvPr>
          <p:cNvSpPr/>
          <p:nvPr userDrawn="1"/>
        </p:nvSpPr>
        <p:spPr>
          <a:xfrm>
            <a:off x="8482600" y="1666758"/>
            <a:ext cx="2051994" cy="2608406"/>
          </a:xfrm>
          <a:prstGeom prst="rect">
            <a:avLst/>
          </a:prstGeom>
        </p:spPr>
        <p:txBody>
          <a:bodyPr wrap="square">
            <a:spAutoFit/>
          </a:bodyPr>
          <a:lstStyle/>
          <a:p>
            <a:pPr lvl="0" defTabSz="347297">
              <a:spcAft>
                <a:spcPts val="1500"/>
              </a:spcAft>
              <a:defRPr/>
            </a:pPr>
            <a:r>
              <a:rPr lang="en-US" sz="1600" b="1" dirty="0">
                <a:solidFill>
                  <a:schemeClr val="bg1"/>
                </a:solidFill>
                <a:latin typeface="Helvetica" pitchFamily="2" charset="0"/>
              </a:rPr>
              <a:t>Europe</a:t>
            </a:r>
          </a:p>
          <a:p>
            <a:pPr lvl="0" defTabSz="347297">
              <a:spcAft>
                <a:spcPts val="300"/>
              </a:spcAft>
              <a:defRPr/>
            </a:pPr>
            <a:r>
              <a:rPr lang="en-US" sz="1000" b="1" dirty="0">
                <a:solidFill>
                  <a:schemeClr val="bg1"/>
                </a:solidFill>
                <a:latin typeface="Helvetica" pitchFamily="2" charset="0"/>
              </a:rPr>
              <a:t>Milan</a:t>
            </a:r>
          </a:p>
          <a:p>
            <a:pPr lvl="0" defTabSz="347297">
              <a:spcAft>
                <a:spcPts val="300"/>
              </a:spcAft>
              <a:defRPr/>
            </a:pPr>
            <a:r>
              <a:rPr lang="en-US" sz="1000" dirty="0">
                <a:solidFill>
                  <a:schemeClr val="bg1"/>
                </a:solidFill>
                <a:latin typeface="Helvetica" pitchFamily="2" charset="0"/>
              </a:rPr>
              <a:t>Via Leon Battista Alberti 10</a:t>
            </a:r>
          </a:p>
          <a:p>
            <a:pPr lvl="0" defTabSz="347297">
              <a:spcAft>
                <a:spcPts val="300"/>
              </a:spcAft>
              <a:defRPr/>
            </a:pPr>
            <a:r>
              <a:rPr lang="en-US" sz="1000" dirty="0">
                <a:solidFill>
                  <a:schemeClr val="bg1"/>
                </a:solidFill>
                <a:latin typeface="Helvetica" pitchFamily="2" charset="0"/>
              </a:rPr>
              <a:t>20149, Milan</a:t>
            </a:r>
          </a:p>
          <a:p>
            <a:pPr lvl="0" defTabSz="347297">
              <a:spcAft>
                <a:spcPts val="300"/>
              </a:spcAft>
              <a:defRPr/>
            </a:pPr>
            <a:r>
              <a:rPr lang="en-US" sz="1000" dirty="0">
                <a:solidFill>
                  <a:schemeClr val="bg1"/>
                </a:solidFill>
                <a:latin typeface="Helvetica" pitchFamily="2" charset="0"/>
              </a:rPr>
              <a:t>Italy</a:t>
            </a:r>
          </a:p>
          <a:p>
            <a:pPr lvl="0" defTabSz="347297">
              <a:spcAft>
                <a:spcPts val="300"/>
              </a:spcAft>
              <a:defRPr/>
            </a:pPr>
            <a:endParaRPr lang="en-US" sz="1000" dirty="0">
              <a:solidFill>
                <a:schemeClr val="bg1"/>
              </a:solidFill>
              <a:latin typeface="Helvetica" pitchFamily="2" charset="0"/>
            </a:endParaRPr>
          </a:p>
          <a:p>
            <a:pPr lvl="0" defTabSz="347297">
              <a:spcAft>
                <a:spcPts val="300"/>
              </a:spcAft>
              <a:defRPr/>
            </a:pPr>
            <a:r>
              <a:rPr lang="en-US" sz="1000" b="1" dirty="0">
                <a:solidFill>
                  <a:schemeClr val="bg1"/>
                </a:solidFill>
                <a:latin typeface="Helvetica" pitchFamily="2" charset="0"/>
              </a:rPr>
              <a:t>Luxembourg</a:t>
            </a:r>
          </a:p>
          <a:p>
            <a:pPr lvl="0" defTabSz="347297">
              <a:spcAft>
                <a:spcPts val="300"/>
              </a:spcAft>
              <a:defRPr/>
            </a:pPr>
            <a:r>
              <a:rPr lang="en-US" sz="1000" dirty="0">
                <a:solidFill>
                  <a:schemeClr val="bg1"/>
                </a:solidFill>
                <a:latin typeface="Helvetica" pitchFamily="2" charset="0"/>
              </a:rPr>
              <a:t>221 Route de Treves</a:t>
            </a:r>
          </a:p>
          <a:p>
            <a:pPr lvl="0" defTabSz="347297">
              <a:spcAft>
                <a:spcPts val="300"/>
              </a:spcAft>
              <a:defRPr/>
            </a:pPr>
            <a:r>
              <a:rPr lang="en-US" sz="1000" dirty="0">
                <a:solidFill>
                  <a:schemeClr val="bg1"/>
                </a:solidFill>
                <a:latin typeface="Helvetica" pitchFamily="2" charset="0"/>
              </a:rPr>
              <a:t>L-6940 </a:t>
            </a:r>
            <a:r>
              <a:rPr lang="en-US" sz="1000" dirty="0" err="1">
                <a:solidFill>
                  <a:schemeClr val="bg1"/>
                </a:solidFill>
                <a:latin typeface="Helvetica" pitchFamily="2" charset="0"/>
              </a:rPr>
              <a:t>Niederanven</a:t>
            </a:r>
            <a:endParaRPr lang="en-US" sz="1000" dirty="0">
              <a:solidFill>
                <a:schemeClr val="bg1"/>
              </a:solidFill>
              <a:latin typeface="Helvetica" pitchFamily="2" charset="0"/>
            </a:endParaRPr>
          </a:p>
          <a:p>
            <a:pPr lvl="0" defTabSz="347297">
              <a:spcAft>
                <a:spcPts val="300"/>
              </a:spcAft>
              <a:defRPr/>
            </a:pPr>
            <a:r>
              <a:rPr lang="en-US" sz="1000" dirty="0">
                <a:solidFill>
                  <a:schemeClr val="bg1"/>
                </a:solidFill>
                <a:latin typeface="Helvetica" pitchFamily="2" charset="0"/>
              </a:rPr>
              <a:t>Luxembourg</a:t>
            </a:r>
          </a:p>
          <a:p>
            <a:pPr lvl="0" defTabSz="347297">
              <a:spcAft>
                <a:spcPts val="300"/>
              </a:spcAft>
              <a:defRPr/>
            </a:pPr>
            <a:endParaRPr lang="en-US" sz="1000" dirty="0">
              <a:solidFill>
                <a:schemeClr val="bg1"/>
              </a:solidFill>
              <a:latin typeface="Helvetica" pitchFamily="2" charset="0"/>
            </a:endParaRPr>
          </a:p>
          <a:p>
            <a:pPr lvl="0" defTabSz="347297">
              <a:spcAft>
                <a:spcPts val="300"/>
              </a:spcAft>
              <a:defRPr/>
            </a:pPr>
            <a:endParaRPr lang="en-US" sz="1000" dirty="0">
              <a:solidFill>
                <a:schemeClr val="bg1"/>
              </a:solidFill>
              <a:latin typeface="Helvetica" pitchFamily="2" charset="0"/>
            </a:endParaRPr>
          </a:p>
        </p:txBody>
      </p:sp>
      <p:sp>
        <p:nvSpPr>
          <p:cNvPr id="9" name="Rectangle 8">
            <a:extLst>
              <a:ext uri="{FF2B5EF4-FFF2-40B4-BE49-F238E27FC236}">
                <a16:creationId xmlns:a16="http://schemas.microsoft.com/office/drawing/2014/main" id="{76865C15-AD26-0341-95BC-D01B0FEBFA2D}"/>
              </a:ext>
            </a:extLst>
          </p:cNvPr>
          <p:cNvSpPr/>
          <p:nvPr userDrawn="1"/>
        </p:nvSpPr>
        <p:spPr>
          <a:xfrm>
            <a:off x="10210722" y="1666758"/>
            <a:ext cx="1870705" cy="2800767"/>
          </a:xfrm>
          <a:prstGeom prst="rect">
            <a:avLst/>
          </a:prstGeom>
        </p:spPr>
        <p:txBody>
          <a:bodyPr wrap="square">
            <a:spAutoFit/>
          </a:bodyPr>
          <a:lstStyle/>
          <a:p>
            <a:pPr lvl="0" defTabSz="347297">
              <a:spcAft>
                <a:spcPts val="1500"/>
              </a:spcAft>
              <a:defRPr/>
            </a:pPr>
            <a:r>
              <a:rPr lang="en-US" sz="1600" b="1" dirty="0">
                <a:solidFill>
                  <a:schemeClr val="bg1"/>
                </a:solidFill>
                <a:latin typeface="Helvetica" pitchFamily="2" charset="0"/>
              </a:rPr>
              <a:t>The Americas</a:t>
            </a:r>
          </a:p>
          <a:p>
            <a:pPr lvl="0" defTabSz="347297">
              <a:spcAft>
                <a:spcPts val="300"/>
              </a:spcAft>
              <a:defRPr/>
            </a:pPr>
            <a:r>
              <a:rPr lang="en-US" sz="1000" b="1" dirty="0">
                <a:solidFill>
                  <a:schemeClr val="bg1"/>
                </a:solidFill>
                <a:latin typeface="Helvetica" pitchFamily="2" charset="0"/>
              </a:rPr>
              <a:t>San Diego</a:t>
            </a:r>
          </a:p>
          <a:p>
            <a:pPr lvl="0" defTabSz="347297">
              <a:spcAft>
                <a:spcPts val="300"/>
              </a:spcAft>
              <a:defRPr/>
            </a:pPr>
            <a:r>
              <a:rPr lang="en-US" sz="1000" dirty="0">
                <a:solidFill>
                  <a:schemeClr val="bg1"/>
                </a:solidFill>
                <a:latin typeface="Helvetica" pitchFamily="2" charset="0"/>
              </a:rPr>
              <a:t>415 Laurel Street</a:t>
            </a:r>
          </a:p>
          <a:p>
            <a:pPr lvl="0" defTabSz="347297">
              <a:spcAft>
                <a:spcPts val="300"/>
              </a:spcAft>
              <a:defRPr/>
            </a:pPr>
            <a:r>
              <a:rPr lang="en-US" sz="1000" dirty="0">
                <a:solidFill>
                  <a:schemeClr val="bg1"/>
                </a:solidFill>
                <a:latin typeface="Helvetica" pitchFamily="2" charset="0"/>
              </a:rPr>
              <a:t>PMB326</a:t>
            </a:r>
          </a:p>
          <a:p>
            <a:pPr lvl="0" defTabSz="347297">
              <a:spcAft>
                <a:spcPts val="300"/>
              </a:spcAft>
              <a:defRPr/>
            </a:pPr>
            <a:r>
              <a:rPr lang="en-US" sz="1000" dirty="0">
                <a:solidFill>
                  <a:schemeClr val="bg1"/>
                </a:solidFill>
                <a:latin typeface="Helvetica" pitchFamily="2" charset="0"/>
              </a:rPr>
              <a:t>San Diego, CA 92101</a:t>
            </a:r>
          </a:p>
          <a:p>
            <a:pPr lvl="0" defTabSz="347297">
              <a:spcAft>
                <a:spcPts val="300"/>
              </a:spcAft>
              <a:defRPr/>
            </a:pPr>
            <a:r>
              <a:rPr lang="en-US" sz="1000" dirty="0">
                <a:solidFill>
                  <a:schemeClr val="bg1"/>
                </a:solidFill>
                <a:latin typeface="Helvetica" pitchFamily="2" charset="0"/>
              </a:rPr>
              <a:t>United States</a:t>
            </a:r>
          </a:p>
          <a:p>
            <a:pPr marL="0" marR="0" lvl="0" indent="0" defTabSz="347297" rtl="0" eaLnBrk="1" fontAlgn="auto" latinLnBrk="0" hangingPunct="1">
              <a:spcBef>
                <a:spcPts val="0"/>
              </a:spcBef>
              <a:spcAft>
                <a:spcPts val="300"/>
              </a:spcAft>
              <a:buClrTx/>
              <a:buSzTx/>
              <a:buFontTx/>
              <a:buNone/>
              <a:tabLst/>
              <a:defRPr/>
            </a:pPr>
            <a:endParaRPr kumimoji="0" lang="en-US" sz="1000" b="1" i="0" u="none" strike="noStrike" kern="1200" cap="none" spc="0" normalizeH="0" baseline="0" noProof="0" dirty="0">
              <a:ln>
                <a:noFill/>
              </a:ln>
              <a:solidFill>
                <a:schemeClr val="bg1"/>
              </a:solidFill>
              <a:effectLst/>
              <a:uLnTx/>
              <a:uFillTx/>
              <a:latin typeface="Helvetica" pitchFamily="2" charset="0"/>
              <a:ea typeface="+mn-ea"/>
              <a:cs typeface="+mn-cs"/>
            </a:endParaRPr>
          </a:p>
          <a:p>
            <a:pPr marL="0" marR="0" lvl="0" indent="0" defTabSz="347297" rtl="0" eaLnBrk="1" fontAlgn="auto" latinLnBrk="0" hangingPunct="1">
              <a:spcBef>
                <a:spcPts val="0"/>
              </a:spcBef>
              <a:spcAft>
                <a:spcPts val="30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Helvetica" pitchFamily="2" charset="0"/>
                <a:ea typeface="+mn-ea"/>
                <a:cs typeface="+mn-cs"/>
              </a:rPr>
              <a:t>Buenos Aires</a:t>
            </a:r>
          </a:p>
          <a:p>
            <a:pPr lvl="0" defTabSz="347297">
              <a:spcAft>
                <a:spcPts val="300"/>
              </a:spcAft>
              <a:defRPr/>
            </a:pPr>
            <a:r>
              <a:rPr lang="en-US" sz="1000" dirty="0">
                <a:solidFill>
                  <a:schemeClr val="bg1"/>
                </a:solidFill>
                <a:latin typeface="Helvetica" pitchFamily="2" charset="0"/>
              </a:rPr>
              <a:t>Torre ABN </a:t>
            </a:r>
            <a:r>
              <a:rPr lang="en-US" sz="1000" dirty="0" err="1">
                <a:solidFill>
                  <a:schemeClr val="bg1"/>
                </a:solidFill>
                <a:latin typeface="Helvetica" pitchFamily="2" charset="0"/>
              </a:rPr>
              <a:t>Amro</a:t>
            </a:r>
            <a:endParaRPr lang="en-US" sz="1000" dirty="0">
              <a:solidFill>
                <a:schemeClr val="bg1"/>
              </a:solidFill>
              <a:latin typeface="Helvetica" pitchFamily="2" charset="0"/>
            </a:endParaRPr>
          </a:p>
          <a:p>
            <a:pPr lvl="0" defTabSz="347297">
              <a:spcAft>
                <a:spcPts val="300"/>
              </a:spcAft>
              <a:defRPr/>
            </a:pPr>
            <a:r>
              <a:rPr lang="en-US" sz="1000" dirty="0">
                <a:solidFill>
                  <a:schemeClr val="bg1"/>
                </a:solidFill>
                <a:latin typeface="Helvetica" pitchFamily="2" charset="0"/>
              </a:rPr>
              <a:t>Victoria Ocampo 360</a:t>
            </a:r>
          </a:p>
          <a:p>
            <a:pPr lvl="0" defTabSz="347297">
              <a:spcAft>
                <a:spcPts val="300"/>
              </a:spcAft>
              <a:defRPr/>
            </a:pPr>
            <a:r>
              <a:rPr lang="en-US" sz="1000" dirty="0">
                <a:solidFill>
                  <a:schemeClr val="bg1"/>
                </a:solidFill>
                <a:latin typeface="Helvetica" pitchFamily="2" charset="0"/>
              </a:rPr>
              <a:t>Puerto Madero, Buenos Aires</a:t>
            </a:r>
          </a:p>
          <a:p>
            <a:pPr lvl="0" defTabSz="347297">
              <a:spcAft>
                <a:spcPts val="300"/>
              </a:spcAft>
              <a:defRPr/>
            </a:pPr>
            <a:r>
              <a:rPr lang="en-US" sz="1000" dirty="0">
                <a:solidFill>
                  <a:schemeClr val="bg1"/>
                </a:solidFill>
                <a:latin typeface="Helvetica" pitchFamily="2" charset="0"/>
              </a:rPr>
              <a:t>C1107BGA Argentina</a:t>
            </a:r>
          </a:p>
          <a:p>
            <a:pPr lvl="0" defTabSz="347297">
              <a:spcAft>
                <a:spcPts val="300"/>
              </a:spcAft>
              <a:defRPr/>
            </a:pPr>
            <a:endParaRPr kumimoji="0" lang="en-US" sz="1000" b="0"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15" name="Picture Placeholder 57">
            <a:extLst>
              <a:ext uri="{FF2B5EF4-FFF2-40B4-BE49-F238E27FC236}">
                <a16:creationId xmlns:a16="http://schemas.microsoft.com/office/drawing/2014/main" id="{76EF459C-170A-F541-A575-1AEED6780BD0}"/>
              </a:ext>
            </a:extLst>
          </p:cNvPr>
          <p:cNvSpPr>
            <a:spLocks noGrp="1"/>
          </p:cNvSpPr>
          <p:nvPr>
            <p:ph type="pic" sz="quarter" idx="11"/>
          </p:nvPr>
        </p:nvSpPr>
        <p:spPr>
          <a:xfrm>
            <a:off x="399141" y="3158989"/>
            <a:ext cx="891497" cy="120663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16" name="Picture Placeholder 57">
            <a:extLst>
              <a:ext uri="{FF2B5EF4-FFF2-40B4-BE49-F238E27FC236}">
                <a16:creationId xmlns:a16="http://schemas.microsoft.com/office/drawing/2014/main" id="{462B38A4-798D-ED40-AABB-9D31A6987269}"/>
              </a:ext>
            </a:extLst>
          </p:cNvPr>
          <p:cNvSpPr>
            <a:spLocks noGrp="1"/>
          </p:cNvSpPr>
          <p:nvPr>
            <p:ph type="pic" sz="quarter" idx="12"/>
          </p:nvPr>
        </p:nvSpPr>
        <p:spPr>
          <a:xfrm>
            <a:off x="1364696" y="3158989"/>
            <a:ext cx="891497" cy="120663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17" name="Picture Placeholder 57">
            <a:extLst>
              <a:ext uri="{FF2B5EF4-FFF2-40B4-BE49-F238E27FC236}">
                <a16:creationId xmlns:a16="http://schemas.microsoft.com/office/drawing/2014/main" id="{8A1B081F-7C9E-954B-A96C-7F753D48C3D5}"/>
              </a:ext>
            </a:extLst>
          </p:cNvPr>
          <p:cNvSpPr>
            <a:spLocks noGrp="1"/>
          </p:cNvSpPr>
          <p:nvPr>
            <p:ph type="pic" sz="quarter" idx="13"/>
          </p:nvPr>
        </p:nvSpPr>
        <p:spPr>
          <a:xfrm>
            <a:off x="2355829" y="3158989"/>
            <a:ext cx="891497" cy="120663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18" name="Picture Placeholder 57">
            <a:extLst>
              <a:ext uri="{FF2B5EF4-FFF2-40B4-BE49-F238E27FC236}">
                <a16:creationId xmlns:a16="http://schemas.microsoft.com/office/drawing/2014/main" id="{4EEA1A8E-E440-6A40-8D73-EEC84621805C}"/>
              </a:ext>
            </a:extLst>
          </p:cNvPr>
          <p:cNvSpPr>
            <a:spLocks noGrp="1"/>
          </p:cNvSpPr>
          <p:nvPr>
            <p:ph type="pic" sz="quarter" idx="14"/>
          </p:nvPr>
        </p:nvSpPr>
        <p:spPr>
          <a:xfrm>
            <a:off x="3327779" y="3158989"/>
            <a:ext cx="891497" cy="120663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19" name="Picture Placeholder 57">
            <a:extLst>
              <a:ext uri="{FF2B5EF4-FFF2-40B4-BE49-F238E27FC236}">
                <a16:creationId xmlns:a16="http://schemas.microsoft.com/office/drawing/2014/main" id="{0A37FC39-15D6-504F-98F0-26084BB334DD}"/>
              </a:ext>
            </a:extLst>
          </p:cNvPr>
          <p:cNvSpPr>
            <a:spLocks noGrp="1"/>
          </p:cNvSpPr>
          <p:nvPr>
            <p:ph type="pic" sz="quarter" idx="15"/>
          </p:nvPr>
        </p:nvSpPr>
        <p:spPr>
          <a:xfrm>
            <a:off x="4293335" y="3158989"/>
            <a:ext cx="891497" cy="120663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dirty="0"/>
          </a:p>
        </p:txBody>
      </p:sp>
      <p:sp>
        <p:nvSpPr>
          <p:cNvPr id="21" name="Rectangle 20">
            <a:extLst>
              <a:ext uri="{FF2B5EF4-FFF2-40B4-BE49-F238E27FC236}">
                <a16:creationId xmlns:a16="http://schemas.microsoft.com/office/drawing/2014/main" id="{9CA12187-1327-AD46-950E-8B40B1A40D1D}"/>
              </a:ext>
            </a:extLst>
          </p:cNvPr>
          <p:cNvSpPr/>
          <p:nvPr userDrawn="1"/>
        </p:nvSpPr>
        <p:spPr>
          <a:xfrm>
            <a:off x="318687" y="2851212"/>
            <a:ext cx="3328114" cy="307777"/>
          </a:xfrm>
          <a:prstGeom prst="rect">
            <a:avLst/>
          </a:prstGeom>
        </p:spPr>
        <p:txBody>
          <a:bodyPr wrap="square">
            <a:spAutoFit/>
          </a:bodyPr>
          <a:lstStyle/>
          <a:p>
            <a:pPr defTabSz="501616">
              <a:spcAft>
                <a:spcPts val="300"/>
              </a:spcAft>
              <a:buClr>
                <a:srgbClr val="F9B962"/>
              </a:buClr>
              <a:defRPr/>
            </a:pPr>
            <a:r>
              <a:rPr lang="en-IN" sz="1400" b="1" dirty="0">
                <a:solidFill>
                  <a:srgbClr val="5F3058"/>
                </a:solidFill>
                <a:latin typeface="+mn-lt"/>
              </a:rPr>
              <a:t>Selected Transactions</a:t>
            </a:r>
          </a:p>
        </p:txBody>
      </p:sp>
      <p:sp>
        <p:nvSpPr>
          <p:cNvPr id="22" name="TextBox 21">
            <a:extLst>
              <a:ext uri="{FF2B5EF4-FFF2-40B4-BE49-F238E27FC236}">
                <a16:creationId xmlns:a16="http://schemas.microsoft.com/office/drawing/2014/main" id="{ADCD65D7-2ED8-B04A-AD55-93F72C4F1E1F}"/>
              </a:ext>
            </a:extLst>
          </p:cNvPr>
          <p:cNvSpPr txBox="1"/>
          <p:nvPr userDrawn="1"/>
        </p:nvSpPr>
        <p:spPr>
          <a:xfrm>
            <a:off x="399141" y="4761212"/>
            <a:ext cx="1555762" cy="307777"/>
          </a:xfrm>
          <a:prstGeom prst="rect">
            <a:avLst/>
          </a:prstGeom>
          <a:noFill/>
        </p:spPr>
        <p:txBody>
          <a:bodyPr wrap="square" lIns="0" rtlCol="0">
            <a:spAutoFit/>
          </a:bodyPr>
          <a:lstStyle/>
          <a:p>
            <a:pPr defTabSz="501616">
              <a:spcAft>
                <a:spcPts val="300"/>
              </a:spcAft>
              <a:buClr>
                <a:srgbClr val="F9B962"/>
              </a:buClr>
              <a:defRPr/>
            </a:pPr>
            <a:r>
              <a:rPr lang="en-GB" sz="1400" b="1" dirty="0">
                <a:solidFill>
                  <a:srgbClr val="5F3058"/>
                </a:solidFill>
                <a:latin typeface="+mn-lt"/>
              </a:rPr>
              <a:t>HRTech Partners</a:t>
            </a:r>
          </a:p>
        </p:txBody>
      </p:sp>
      <p:sp>
        <p:nvSpPr>
          <p:cNvPr id="23" name="Text Placeholder 55">
            <a:extLst>
              <a:ext uri="{FF2B5EF4-FFF2-40B4-BE49-F238E27FC236}">
                <a16:creationId xmlns:a16="http://schemas.microsoft.com/office/drawing/2014/main" id="{B2C83FDD-3D45-D845-966A-F61860757241}"/>
              </a:ext>
            </a:extLst>
          </p:cNvPr>
          <p:cNvSpPr>
            <a:spLocks noGrp="1"/>
          </p:cNvSpPr>
          <p:nvPr>
            <p:ph type="body" sz="quarter" idx="10"/>
          </p:nvPr>
        </p:nvSpPr>
        <p:spPr>
          <a:xfrm>
            <a:off x="310934" y="386362"/>
            <a:ext cx="4769066" cy="2255238"/>
          </a:xfrm>
        </p:spPr>
        <p:txBody>
          <a:bodyPr>
            <a:normAutofit/>
          </a:bodyPr>
          <a:lstStyle>
            <a:lvl1pPr marL="0" indent="0">
              <a:buNone/>
              <a:defRPr sz="1400" b="1" i="0">
                <a:solidFill>
                  <a:srgbClr val="5F3058"/>
                </a:solidFill>
                <a:latin typeface="Arial" panose="020B0604020202020204" pitchFamily="34" charset="0"/>
                <a:cs typeface="Arial" panose="020B0604020202020204" pitchFamily="34" charset="0"/>
              </a:defRPr>
            </a:lvl1pPr>
            <a:lvl2pPr marL="457200" indent="0">
              <a:buNone/>
              <a:defRPr sz="1050" b="0" i="0">
                <a:solidFill>
                  <a:srgbClr val="29265B"/>
                </a:solidFill>
                <a:latin typeface="Arial" panose="020B0604020202020204" pitchFamily="34" charset="0"/>
                <a:cs typeface="Arial" panose="020B0604020202020204" pitchFamily="34" charset="0"/>
              </a:defRPr>
            </a:lvl2pPr>
            <a:lvl3pPr marL="914400" indent="0">
              <a:buNone/>
              <a:defRPr sz="1000" b="0" i="0">
                <a:solidFill>
                  <a:srgbClr val="29265B"/>
                </a:solidFill>
                <a:latin typeface="Arial" panose="020B0604020202020204" pitchFamily="34" charset="0"/>
                <a:cs typeface="Arial" panose="020B0604020202020204" pitchFamily="34" charset="0"/>
              </a:defRPr>
            </a:lvl3pPr>
            <a:lvl4pPr marL="1371600" indent="0">
              <a:buNone/>
              <a:defRPr sz="900" b="0" i="0">
                <a:solidFill>
                  <a:srgbClr val="29265B"/>
                </a:solidFill>
                <a:latin typeface="Arial" panose="020B0604020202020204" pitchFamily="34" charset="0"/>
                <a:cs typeface="Arial" panose="020B0604020202020204" pitchFamily="34" charset="0"/>
              </a:defRPr>
            </a:lvl4pPr>
            <a:lvl5pPr marL="1828800" indent="0">
              <a:buNone/>
              <a:defRPr sz="900" b="0" i="0">
                <a:solidFill>
                  <a:srgbClr val="29265B"/>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Text Placeholder 68">
            <a:extLst>
              <a:ext uri="{FF2B5EF4-FFF2-40B4-BE49-F238E27FC236}">
                <a16:creationId xmlns:a16="http://schemas.microsoft.com/office/drawing/2014/main" id="{B117B85B-8ACA-A247-8239-8EB2669662BD}"/>
              </a:ext>
            </a:extLst>
          </p:cNvPr>
          <p:cNvSpPr>
            <a:spLocks noGrp="1"/>
          </p:cNvSpPr>
          <p:nvPr>
            <p:ph type="body" sz="quarter" idx="20"/>
          </p:nvPr>
        </p:nvSpPr>
        <p:spPr>
          <a:xfrm>
            <a:off x="442913" y="6196013"/>
            <a:ext cx="1198562" cy="322262"/>
          </a:xfrm>
        </p:spPr>
        <p:txBody>
          <a:bodyPr lIns="0" tIns="0" rIns="0" bIns="0">
            <a:noAutofit/>
          </a:bodyPr>
          <a:lstStyle>
            <a:lvl1pPr marL="0" indent="0">
              <a:buNone/>
              <a:defRPr sz="900" b="0" i="0">
                <a:solidFill>
                  <a:srgbClr val="404040"/>
                </a:solidFill>
                <a:latin typeface="Arial" panose="020B0604020202020204" pitchFamily="34" charset="0"/>
                <a:cs typeface="Arial" panose="020B0604020202020204" pitchFamily="34" charset="0"/>
              </a:defRPr>
            </a:lvl1pPr>
            <a:lvl2pPr marL="457200" indent="0">
              <a:buNone/>
              <a:defRPr sz="800"/>
            </a:lvl2pPr>
            <a:lvl3pPr marL="914400" indent="0">
              <a:buNone/>
              <a:defRPr sz="700"/>
            </a:lvl3pPr>
            <a:lvl4pPr marL="1371600" indent="0">
              <a:buNone/>
              <a:defRPr sz="600"/>
            </a:lvl4pPr>
            <a:lvl5pPr marL="1828800" indent="0">
              <a:buNone/>
              <a:defRPr sz="600"/>
            </a:lvl5pPr>
          </a:lstStyle>
          <a:p>
            <a:pPr lvl="0"/>
            <a:r>
              <a:rPr lang="en-GB" dirty="0"/>
              <a:t>Click to edit Master text styles</a:t>
            </a:r>
          </a:p>
        </p:txBody>
      </p:sp>
      <p:sp>
        <p:nvSpPr>
          <p:cNvPr id="25" name="Text Placeholder 68">
            <a:extLst>
              <a:ext uri="{FF2B5EF4-FFF2-40B4-BE49-F238E27FC236}">
                <a16:creationId xmlns:a16="http://schemas.microsoft.com/office/drawing/2014/main" id="{F2A1E397-1D11-9D47-92FC-32CC02580815}"/>
              </a:ext>
            </a:extLst>
          </p:cNvPr>
          <p:cNvSpPr>
            <a:spLocks noGrp="1"/>
          </p:cNvSpPr>
          <p:nvPr>
            <p:ph type="body" sz="quarter" idx="21"/>
          </p:nvPr>
        </p:nvSpPr>
        <p:spPr>
          <a:xfrm>
            <a:off x="1894443" y="6196013"/>
            <a:ext cx="1198562" cy="322262"/>
          </a:xfrm>
        </p:spPr>
        <p:txBody>
          <a:bodyPr lIns="0" tIns="0" rIns="0" bIns="0">
            <a:noAutofit/>
          </a:bodyPr>
          <a:lstStyle>
            <a:lvl1pPr marL="0" indent="0">
              <a:buNone/>
              <a:defRPr sz="900" b="0" i="0">
                <a:solidFill>
                  <a:srgbClr val="404040"/>
                </a:solidFill>
                <a:latin typeface="Arial" panose="020B0604020202020204" pitchFamily="34" charset="0"/>
                <a:cs typeface="Arial" panose="020B0604020202020204" pitchFamily="34" charset="0"/>
              </a:defRPr>
            </a:lvl1pPr>
            <a:lvl2pPr marL="457200" indent="0">
              <a:buNone/>
              <a:defRPr sz="800"/>
            </a:lvl2pPr>
            <a:lvl3pPr marL="914400" indent="0">
              <a:buNone/>
              <a:defRPr sz="700"/>
            </a:lvl3pPr>
            <a:lvl4pPr marL="1371600" indent="0">
              <a:buNone/>
              <a:defRPr sz="600"/>
            </a:lvl4pPr>
            <a:lvl5pPr marL="1828800" indent="0">
              <a:buNone/>
              <a:defRPr sz="600"/>
            </a:lvl5pPr>
          </a:lstStyle>
          <a:p>
            <a:pPr lvl="0"/>
            <a:r>
              <a:rPr lang="en-GB" dirty="0"/>
              <a:t>Click to edit Master text styles</a:t>
            </a:r>
          </a:p>
        </p:txBody>
      </p:sp>
      <p:sp>
        <p:nvSpPr>
          <p:cNvPr id="26" name="Text Placeholder 68">
            <a:extLst>
              <a:ext uri="{FF2B5EF4-FFF2-40B4-BE49-F238E27FC236}">
                <a16:creationId xmlns:a16="http://schemas.microsoft.com/office/drawing/2014/main" id="{379C3668-19CF-564B-9F1B-5A65F00D90D6}"/>
              </a:ext>
            </a:extLst>
          </p:cNvPr>
          <p:cNvSpPr>
            <a:spLocks noGrp="1"/>
          </p:cNvSpPr>
          <p:nvPr>
            <p:ph type="body" sz="quarter" idx="22"/>
          </p:nvPr>
        </p:nvSpPr>
        <p:spPr>
          <a:xfrm>
            <a:off x="3365156" y="6196013"/>
            <a:ext cx="1198562" cy="322262"/>
          </a:xfrm>
        </p:spPr>
        <p:txBody>
          <a:bodyPr lIns="0" tIns="0" rIns="0" bIns="0">
            <a:noAutofit/>
          </a:bodyPr>
          <a:lstStyle>
            <a:lvl1pPr marL="0" indent="0">
              <a:buNone/>
              <a:defRPr sz="900" b="0" i="0">
                <a:solidFill>
                  <a:srgbClr val="404040"/>
                </a:solidFill>
                <a:latin typeface="Arial" panose="020B0604020202020204" pitchFamily="34" charset="0"/>
                <a:cs typeface="Arial" panose="020B0604020202020204" pitchFamily="34" charset="0"/>
              </a:defRPr>
            </a:lvl1pPr>
            <a:lvl2pPr marL="457200" indent="0">
              <a:buNone/>
              <a:defRPr sz="800"/>
            </a:lvl2pPr>
            <a:lvl3pPr marL="914400" indent="0">
              <a:buNone/>
              <a:defRPr sz="700"/>
            </a:lvl3pPr>
            <a:lvl4pPr marL="1371600" indent="0">
              <a:buNone/>
              <a:defRPr sz="600"/>
            </a:lvl4pPr>
            <a:lvl5pPr marL="1828800" indent="0">
              <a:buNone/>
              <a:defRPr sz="600"/>
            </a:lvl5pPr>
          </a:lstStyle>
          <a:p>
            <a:pPr lvl="0"/>
            <a:r>
              <a:rPr lang="en-GB" dirty="0"/>
              <a:t>Click to edit Master text styles</a:t>
            </a:r>
          </a:p>
        </p:txBody>
      </p:sp>
      <p:sp>
        <p:nvSpPr>
          <p:cNvPr id="27" name="Text Placeholder 68">
            <a:extLst>
              <a:ext uri="{FF2B5EF4-FFF2-40B4-BE49-F238E27FC236}">
                <a16:creationId xmlns:a16="http://schemas.microsoft.com/office/drawing/2014/main" id="{93D22226-A436-F84D-8970-4D85EEE98A73}"/>
              </a:ext>
            </a:extLst>
          </p:cNvPr>
          <p:cNvSpPr>
            <a:spLocks noGrp="1"/>
          </p:cNvSpPr>
          <p:nvPr>
            <p:ph type="body" sz="quarter" idx="23"/>
          </p:nvPr>
        </p:nvSpPr>
        <p:spPr>
          <a:xfrm>
            <a:off x="4861447" y="6196013"/>
            <a:ext cx="1198562" cy="322262"/>
          </a:xfrm>
        </p:spPr>
        <p:txBody>
          <a:bodyPr lIns="0" tIns="0" rIns="0" bIns="0">
            <a:noAutofit/>
          </a:bodyPr>
          <a:lstStyle>
            <a:lvl1pPr marL="0" indent="0">
              <a:buNone/>
              <a:defRPr sz="900" b="0" i="0">
                <a:solidFill>
                  <a:srgbClr val="404040"/>
                </a:solidFill>
                <a:latin typeface="Arial" panose="020B0604020202020204" pitchFamily="34" charset="0"/>
                <a:cs typeface="Arial" panose="020B0604020202020204" pitchFamily="34" charset="0"/>
              </a:defRPr>
            </a:lvl1pPr>
            <a:lvl2pPr marL="457200" indent="0">
              <a:buNone/>
              <a:defRPr sz="800"/>
            </a:lvl2pPr>
            <a:lvl3pPr marL="914400" indent="0">
              <a:buNone/>
              <a:defRPr sz="700"/>
            </a:lvl3pPr>
            <a:lvl4pPr marL="1371600" indent="0">
              <a:buNone/>
              <a:defRPr sz="600"/>
            </a:lvl4pPr>
            <a:lvl5pPr marL="1828800" indent="0">
              <a:buNone/>
              <a:defRPr sz="600"/>
            </a:lvl5pPr>
          </a:lstStyle>
          <a:p>
            <a:pPr lvl="0"/>
            <a:r>
              <a:rPr lang="en-GB" dirty="0"/>
              <a:t>Click to edit Master text styles</a:t>
            </a:r>
          </a:p>
        </p:txBody>
      </p:sp>
      <p:sp>
        <p:nvSpPr>
          <p:cNvPr id="28" name="Picture Placeholder 63">
            <a:extLst>
              <a:ext uri="{FF2B5EF4-FFF2-40B4-BE49-F238E27FC236}">
                <a16:creationId xmlns:a16="http://schemas.microsoft.com/office/drawing/2014/main" id="{D7FEE179-C74D-214E-B06B-A36FC3F08A05}"/>
              </a:ext>
            </a:extLst>
          </p:cNvPr>
          <p:cNvSpPr>
            <a:spLocks noGrp="1"/>
          </p:cNvSpPr>
          <p:nvPr>
            <p:ph type="pic" sz="quarter" idx="16"/>
          </p:nvPr>
        </p:nvSpPr>
        <p:spPr>
          <a:xfrm>
            <a:off x="442913" y="5199063"/>
            <a:ext cx="1198562" cy="949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dirty="0"/>
          </a:p>
        </p:txBody>
      </p:sp>
      <p:sp>
        <p:nvSpPr>
          <p:cNvPr id="29" name="Picture Placeholder 63">
            <a:extLst>
              <a:ext uri="{FF2B5EF4-FFF2-40B4-BE49-F238E27FC236}">
                <a16:creationId xmlns:a16="http://schemas.microsoft.com/office/drawing/2014/main" id="{3CE8CDC5-DA52-AB47-BEB8-1EFF904D03E7}"/>
              </a:ext>
            </a:extLst>
          </p:cNvPr>
          <p:cNvSpPr>
            <a:spLocks noGrp="1"/>
          </p:cNvSpPr>
          <p:nvPr>
            <p:ph type="pic" sz="quarter" idx="17"/>
          </p:nvPr>
        </p:nvSpPr>
        <p:spPr>
          <a:xfrm>
            <a:off x="1894443" y="5199063"/>
            <a:ext cx="1198562" cy="949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0" name="Picture Placeholder 63">
            <a:extLst>
              <a:ext uri="{FF2B5EF4-FFF2-40B4-BE49-F238E27FC236}">
                <a16:creationId xmlns:a16="http://schemas.microsoft.com/office/drawing/2014/main" id="{3FC16470-71F4-3843-BBAB-8064B3AD24DC}"/>
              </a:ext>
            </a:extLst>
          </p:cNvPr>
          <p:cNvSpPr>
            <a:spLocks noGrp="1"/>
          </p:cNvSpPr>
          <p:nvPr>
            <p:ph type="pic" sz="quarter" idx="18"/>
          </p:nvPr>
        </p:nvSpPr>
        <p:spPr>
          <a:xfrm>
            <a:off x="3377945" y="5199063"/>
            <a:ext cx="1198562" cy="949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1" name="Picture Placeholder 63">
            <a:extLst>
              <a:ext uri="{FF2B5EF4-FFF2-40B4-BE49-F238E27FC236}">
                <a16:creationId xmlns:a16="http://schemas.microsoft.com/office/drawing/2014/main" id="{954EC4DD-F275-ED47-B45A-4BD0F81CAD58}"/>
              </a:ext>
            </a:extLst>
          </p:cNvPr>
          <p:cNvSpPr>
            <a:spLocks noGrp="1"/>
          </p:cNvSpPr>
          <p:nvPr>
            <p:ph type="pic" sz="quarter" idx="19"/>
          </p:nvPr>
        </p:nvSpPr>
        <p:spPr>
          <a:xfrm>
            <a:off x="4867841" y="5199063"/>
            <a:ext cx="1198562" cy="949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954923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93B289-7750-9A41-968D-A00419159638}"/>
              </a:ext>
            </a:extLst>
          </p:cNvPr>
          <p:cNvSpPr/>
          <p:nvPr userDrawn="1"/>
        </p:nvSpPr>
        <p:spPr>
          <a:xfrm>
            <a:off x="0" y="0"/>
            <a:ext cx="12192000" cy="6858000"/>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background pattern&#10;&#10;Description automatically generated">
            <a:extLst>
              <a:ext uri="{FF2B5EF4-FFF2-40B4-BE49-F238E27FC236}">
                <a16:creationId xmlns:a16="http://schemas.microsoft.com/office/drawing/2014/main" id="{866E1033-EB0B-9840-AAA1-E3834EA3208F}"/>
              </a:ext>
            </a:extLst>
          </p:cNvPr>
          <p:cNvPicPr>
            <a:picLocks noChangeAspect="1"/>
          </p:cNvPicPr>
          <p:nvPr userDrawn="1"/>
        </p:nvPicPr>
        <p:blipFill>
          <a:blip r:embed="rId2"/>
          <a:stretch>
            <a:fillRect/>
          </a:stretch>
        </p:blipFill>
        <p:spPr>
          <a:xfrm>
            <a:off x="10006950" y="1567056"/>
            <a:ext cx="2185050" cy="5290943"/>
          </a:xfrm>
          <a:prstGeom prst="rect">
            <a:avLst/>
          </a:prstGeom>
        </p:spPr>
      </p:pic>
      <p:pic>
        <p:nvPicPr>
          <p:cNvPr id="9" name="Picture 8" descr="A map of the world&#10;&#10;Description automatically generated with medium confidence">
            <a:extLst>
              <a:ext uri="{FF2B5EF4-FFF2-40B4-BE49-F238E27FC236}">
                <a16:creationId xmlns:a16="http://schemas.microsoft.com/office/drawing/2014/main" id="{AA3D3AA6-EE45-E442-AAB3-8E966DB31C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390" y="1343362"/>
            <a:ext cx="8668264" cy="5200959"/>
          </a:xfrm>
          <a:prstGeom prst="rect">
            <a:avLst/>
          </a:prstGeom>
        </p:spPr>
      </p:pic>
      <p:pic>
        <p:nvPicPr>
          <p:cNvPr id="10" name="Picture 9" descr="Logo&#10;&#10;Description automatically generated">
            <a:extLst>
              <a:ext uri="{FF2B5EF4-FFF2-40B4-BE49-F238E27FC236}">
                <a16:creationId xmlns:a16="http://schemas.microsoft.com/office/drawing/2014/main" id="{7B608093-6536-C647-9915-1E925F90D6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4640" y="235903"/>
            <a:ext cx="2270760" cy="998220"/>
          </a:xfrm>
          <a:prstGeom prst="rect">
            <a:avLst/>
          </a:prstGeom>
        </p:spPr>
      </p:pic>
      <p:sp>
        <p:nvSpPr>
          <p:cNvPr id="12" name="Rectangle 11">
            <a:extLst>
              <a:ext uri="{FF2B5EF4-FFF2-40B4-BE49-F238E27FC236}">
                <a16:creationId xmlns:a16="http://schemas.microsoft.com/office/drawing/2014/main" id="{B8C205A9-1A12-0D4A-AF23-4A28C2EFFBEF}"/>
              </a:ext>
            </a:extLst>
          </p:cNvPr>
          <p:cNvSpPr/>
          <p:nvPr userDrawn="1"/>
        </p:nvSpPr>
        <p:spPr>
          <a:xfrm>
            <a:off x="383879" y="5806489"/>
            <a:ext cx="6346530" cy="707886"/>
          </a:xfrm>
          <a:prstGeom prst="rect">
            <a:avLst/>
          </a:prstGeom>
        </p:spPr>
        <p:txBody>
          <a:bodyPr wrap="square">
            <a:spAutoFit/>
          </a:bodyPr>
          <a:lstStyle/>
          <a:p>
            <a:pPr marL="0" marR="0" lvl="0" indent="0" algn="l" defTabSz="509412" rtl="0" eaLnBrk="1" fontAlgn="auto" latinLnBrk="0" hangingPunct="1">
              <a:lnSpc>
                <a:spcPct val="100000"/>
              </a:lnSpc>
              <a:spcBef>
                <a:spcPts val="0"/>
              </a:spcBef>
              <a:spcAft>
                <a:spcPts val="573"/>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Copyright 2021 Goldenhill International M&amp;A Advisors</a:t>
            </a:r>
          </a:p>
          <a:p>
            <a:pPr marL="0" marR="0" lvl="0" indent="0" algn="l" defTabSz="509412"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This communication is provided for informational purposes only, and should not be regarded as an offer or solicitation to buy or sell any financial instrument.</a:t>
            </a:r>
          </a:p>
          <a:p>
            <a:pPr marL="0" marR="0" lvl="0" indent="0" algn="l" defTabSz="509412"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Distribution without the express consent of the authors, Goldenhill International M&amp;A Advisors, is strictly prohibited.</a:t>
            </a:r>
          </a:p>
          <a:p>
            <a:pPr marL="0" marR="0" lvl="0" indent="0" algn="l" defTabSz="509412"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Goldenhill International M&amp;A Advisors accepts no liability whatsoever arising directly or indirectly from the use of this document, and offers no warranty in relation to the accuracy or completeness of the information therein.</a:t>
            </a:r>
            <a:endParaRPr kumimoji="0" lang="en-IN"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13" name="Picture 12" descr="Text&#10;&#10;Description automatically generated">
            <a:extLst>
              <a:ext uri="{FF2B5EF4-FFF2-40B4-BE49-F238E27FC236}">
                <a16:creationId xmlns:a16="http://schemas.microsoft.com/office/drawing/2014/main" id="{E0326147-8103-604F-A011-A6319F4882B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3879" y="5096000"/>
            <a:ext cx="2886961" cy="429242"/>
          </a:xfrm>
          <a:prstGeom prst="rect">
            <a:avLst/>
          </a:prstGeom>
        </p:spPr>
      </p:pic>
    </p:spTree>
    <p:extLst>
      <p:ext uri="{BB962C8B-B14F-4D97-AF65-F5344CB8AC3E}">
        <p14:creationId xmlns:p14="http://schemas.microsoft.com/office/powerpoint/2010/main" val="1445924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A0149E-1D62-814C-A276-4B0E9DD68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40D0F0A-5972-594A-B053-3C03521C7B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C2E656A-1808-234F-A03F-74D7025F6B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0AB66-C9AC-7F43-B1FC-7359291615BD}" type="datetimeFigureOut">
              <a:rPr lang="en-US" smtClean="0"/>
              <a:t>7/14/2022</a:t>
            </a:fld>
            <a:endParaRPr lang="en-US"/>
          </a:p>
        </p:txBody>
      </p:sp>
      <p:sp>
        <p:nvSpPr>
          <p:cNvPr id="5" name="Footer Placeholder 4">
            <a:extLst>
              <a:ext uri="{FF2B5EF4-FFF2-40B4-BE49-F238E27FC236}">
                <a16:creationId xmlns:a16="http://schemas.microsoft.com/office/drawing/2014/main" id="{F9993EDA-C7EF-5545-9F90-70A5AAB067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D759F6-0F94-A846-A6BD-8B416F7D18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CEA5D0-8517-FB41-B9D2-D6FA63123760}" type="slidenum">
              <a:rPr lang="en-US" smtClean="0"/>
              <a:t>‹#›</a:t>
            </a:fld>
            <a:endParaRPr lang="en-US"/>
          </a:p>
        </p:txBody>
      </p:sp>
    </p:spTree>
    <p:extLst>
      <p:ext uri="{BB962C8B-B14F-4D97-AF65-F5344CB8AC3E}">
        <p14:creationId xmlns:p14="http://schemas.microsoft.com/office/powerpoint/2010/main" val="2667713230"/>
      </p:ext>
    </p:extLst>
  </p:cSld>
  <p:clrMap bg1="lt1" tx1="dk1" bg2="lt2" tx2="dk2" accent1="accent1" accent2="accent2" accent3="accent3" accent4="accent4" accent5="accent5" accent6="accent6" hlink="hlink" folHlink="folHlink"/>
  <p:sldLayoutIdLst>
    <p:sldLayoutId id="2147483663" r:id="rId1"/>
    <p:sldLayoutId id="2147483655" r:id="rId2"/>
    <p:sldLayoutId id="2147483661" r:id="rId3"/>
    <p:sldLayoutId id="2147483664" r:id="rId4"/>
    <p:sldLayoutId id="2147483665" r:id="rId5"/>
    <p:sldLayoutId id="2147483666" r:id="rId6"/>
    <p:sldLayoutId id="2147483650" r:id="rId7"/>
    <p:sldLayoutId id="214748365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5.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18" Type="http://schemas.openxmlformats.org/officeDocument/2006/relationships/image" Target="../media/image45.png"/><Relationship Id="rId3" Type="http://schemas.openxmlformats.org/officeDocument/2006/relationships/image" Target="../media/image12.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chart" Target="../charts/chart9.xml"/><Relationship Id="rId16" Type="http://schemas.openxmlformats.org/officeDocument/2006/relationships/image" Target="../media/image43.jpe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jpeg"/><Relationship Id="rId19" Type="http://schemas.openxmlformats.org/officeDocument/2006/relationships/image" Target="../media/image46.png"/><Relationship Id="rId4" Type="http://schemas.openxmlformats.org/officeDocument/2006/relationships/image" Target="../media/image13.png"/><Relationship Id="rId9" Type="http://schemas.openxmlformats.org/officeDocument/2006/relationships/image" Target="../media/image36.png"/><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4.png"/><Relationship Id="rId18" Type="http://schemas.openxmlformats.org/officeDocument/2006/relationships/image" Target="../media/image35.png"/><Relationship Id="rId3" Type="http://schemas.openxmlformats.org/officeDocument/2006/relationships/image" Target="../media/image12.png"/><Relationship Id="rId21"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36.png"/><Relationship Id="rId17" Type="http://schemas.openxmlformats.org/officeDocument/2006/relationships/image" Target="../media/image51.png"/><Relationship Id="rId2" Type="http://schemas.openxmlformats.org/officeDocument/2006/relationships/chart" Target="../charts/chart10.xml"/><Relationship Id="rId16" Type="http://schemas.openxmlformats.org/officeDocument/2006/relationships/image" Target="../media/image50.pn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41.png"/><Relationship Id="rId5" Type="http://schemas.openxmlformats.org/officeDocument/2006/relationships/image" Target="../media/image45.png"/><Relationship Id="rId15" Type="http://schemas.openxmlformats.org/officeDocument/2006/relationships/image" Target="../media/image44.png"/><Relationship Id="rId10" Type="http://schemas.openxmlformats.org/officeDocument/2006/relationships/image" Target="../media/image37.jpeg"/><Relationship Id="rId19" Type="http://schemas.openxmlformats.org/officeDocument/2006/relationships/image" Target="../media/image46.png"/><Relationship Id="rId4" Type="http://schemas.openxmlformats.org/officeDocument/2006/relationships/image" Target="../media/image13.png"/><Relationship Id="rId9" Type="http://schemas.openxmlformats.org/officeDocument/2006/relationships/image" Target="../media/image32.png"/><Relationship Id="rId14"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C892-E531-BA4D-A440-7982B8A61665}"/>
              </a:ext>
            </a:extLst>
          </p:cNvPr>
          <p:cNvSpPr>
            <a:spLocks noGrp="1"/>
          </p:cNvSpPr>
          <p:nvPr>
            <p:ph type="ctrTitle"/>
          </p:nvPr>
        </p:nvSpPr>
        <p:spPr>
          <a:xfrm>
            <a:off x="294640" y="4549145"/>
            <a:ext cx="3820160" cy="848677"/>
          </a:xfrm>
        </p:spPr>
        <p:txBody>
          <a:bodyPr>
            <a:normAutofit fontScale="90000"/>
          </a:bodyPr>
          <a:lstStyle/>
          <a:p>
            <a:r>
              <a:rPr lang="en-US" dirty="0"/>
              <a:t>Q2 2022</a:t>
            </a:r>
          </a:p>
        </p:txBody>
      </p:sp>
      <p:sp>
        <p:nvSpPr>
          <p:cNvPr id="3" name="Text Placeholder 2">
            <a:extLst>
              <a:ext uri="{FF2B5EF4-FFF2-40B4-BE49-F238E27FC236}">
                <a16:creationId xmlns:a16="http://schemas.microsoft.com/office/drawing/2014/main" id="{3A918746-9348-6E42-8C1E-06258E9F7369}"/>
              </a:ext>
            </a:extLst>
          </p:cNvPr>
          <p:cNvSpPr>
            <a:spLocks noGrp="1"/>
          </p:cNvSpPr>
          <p:nvPr>
            <p:ph type="body" sz="quarter" idx="10"/>
          </p:nvPr>
        </p:nvSpPr>
        <p:spPr/>
        <p:txBody>
          <a:bodyPr/>
          <a:lstStyle/>
          <a:p>
            <a:r>
              <a:rPr lang="en-US" dirty="0"/>
              <a:t>HR Technology Sector M&amp;A Review</a:t>
            </a:r>
          </a:p>
        </p:txBody>
      </p:sp>
      <p:pic>
        <p:nvPicPr>
          <p:cNvPr id="9" name="Picture 8">
            <a:extLst>
              <a:ext uri="{FF2B5EF4-FFF2-40B4-BE49-F238E27FC236}">
                <a16:creationId xmlns:a16="http://schemas.microsoft.com/office/drawing/2014/main" id="{F070C3F0-9B61-E3D2-0E82-B7144AD0CF1B}"/>
              </a:ext>
            </a:extLst>
          </p:cNvPr>
          <p:cNvPicPr>
            <a:picLocks noChangeAspect="1"/>
          </p:cNvPicPr>
          <p:nvPr/>
        </p:nvPicPr>
        <p:blipFill>
          <a:blip r:embed="rId2"/>
          <a:srcRect t="1727" b="1727"/>
          <a:stretch/>
        </p:blipFill>
        <p:spPr>
          <a:xfrm>
            <a:off x="5182780" y="-1"/>
            <a:ext cx="7103291" cy="6858001"/>
          </a:xfrm>
          <a:prstGeom prst="rect">
            <a:avLst/>
          </a:prstGeom>
        </p:spPr>
      </p:pic>
    </p:spTree>
    <p:extLst>
      <p:ext uri="{BB962C8B-B14F-4D97-AF65-F5344CB8AC3E}">
        <p14:creationId xmlns:p14="http://schemas.microsoft.com/office/powerpoint/2010/main" val="1325125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2171140964"/>
              </p:ext>
            </p:extLst>
          </p:nvPr>
        </p:nvGraphicFramePr>
        <p:xfrm>
          <a:off x="337171" y="1269184"/>
          <a:ext cx="11422441" cy="456732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36093">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396126">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Jun-22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Clever Connect</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(France)</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Talentry</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(Germany)</a:t>
                      </a:r>
                    </a:p>
                  </a:txBody>
                  <a:tcPr marL="72000" marR="72000" marT="72000" marB="72000" anchor="ctr">
                    <a:solidFill>
                      <a:srgbClr val="F3F2F2"/>
                    </a:solidFill>
                  </a:tcPr>
                </a:tc>
                <a:tc>
                  <a:txBody>
                    <a:bodyPr/>
                    <a:lstStyle/>
                    <a:p>
                      <a:pPr algn="l" fontAlgn="t"/>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Talentry</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offers an enterprise-ready SaaS recruiting solution based on employee referrals.</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Together, the French and German companies want to counteract the current unprecedented shortage of skilled workers – by using the most efficient and advanced technologies to help recruiters on a daily basis and offer fulfilling candidate experiences. </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153432954"/>
                  </a:ext>
                </a:extLst>
              </a:tr>
              <a:tr h="493939">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Adzuna</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(UK)</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Getwork</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An AI-driven real-time employee experience SaaS platform, which was developed for employees, HR professionals and managers.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With the addition of Yva.ai to its product portfolio,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Visier</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becomes the most comprehensive platform available for understanding employees from every dimension–and the ability to use these insights to drive positive outcomes for the company, the manager, and for the employee.</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120049347"/>
                  </a:ext>
                </a:extLst>
              </a:tr>
              <a:tr h="591751">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Grupa</a:t>
                      </a:r>
                      <a:r>
                        <a:rPr lang="en-GB" sz="900" b="0" i="0" u="none" strike="noStrike" dirty="0">
                          <a:solidFill>
                            <a:srgbClr val="29265B"/>
                          </a:solidFill>
                          <a:effectLst/>
                          <a:latin typeface="Arial" panose="020B0604020202020204" pitchFamily="34" charset="0"/>
                          <a:cs typeface="Arial" panose="020B0604020202020204" pitchFamily="34" charset="0"/>
                        </a:rPr>
                        <a:t> </a:t>
                      </a:r>
                      <a:r>
                        <a:rPr lang="en-GB" sz="900" b="0" i="0" u="none" strike="noStrike" dirty="0" err="1">
                          <a:solidFill>
                            <a:srgbClr val="29265B"/>
                          </a:solidFill>
                          <a:effectLst/>
                          <a:latin typeface="Arial" panose="020B0604020202020204" pitchFamily="34" charset="0"/>
                          <a:cs typeface="Arial" panose="020B0604020202020204" pitchFamily="34" charset="0"/>
                        </a:rPr>
                        <a:t>Pracuj</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(Poland)</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softgarden</a:t>
                      </a:r>
                      <a:r>
                        <a:rPr lang="en-GB" sz="900" b="0" i="0" u="none" strike="noStrike" dirty="0">
                          <a:solidFill>
                            <a:srgbClr val="29265B"/>
                          </a:solidFill>
                          <a:effectLst/>
                          <a:latin typeface="Arial" panose="020B0604020202020204" pitchFamily="34" charset="0"/>
                          <a:cs typeface="Arial" panose="020B0604020202020204" pitchFamily="34" charset="0"/>
                        </a:rPr>
                        <a:t> e-recruiting</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(Germany)</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softgarden</a:t>
                      </a:r>
                      <a:r>
                        <a:rPr lang="en-GB" sz="900" b="0" i="0" u="none" strike="noStrike" dirty="0">
                          <a:solidFill>
                            <a:srgbClr val="29265B"/>
                          </a:solidFill>
                          <a:effectLst/>
                          <a:latin typeface="Arial" panose="020B0604020202020204" pitchFamily="34" charset="0"/>
                          <a:cs typeface="Arial" panose="020B0604020202020204" pitchFamily="34" charset="0"/>
                        </a:rPr>
                        <a:t> e-recruiting GmbH develops and offers human resource software solutions that connects employers with job seekers.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125.0</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Through this strategic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acquistion</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Softgarden</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expands its product offering beyond recruitment to include features such as time-tracking, vacation and absence management as well as digital personnel file management. </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411440133"/>
                  </a:ext>
                </a:extLst>
              </a:tr>
              <a:tr h="591751">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Revelo</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(Brazil)</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Listopro</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(Mexico)</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leading platform to hire top digital talent in Latin America, by helping companies save time on sourcing whilst candidates save time on sending infinite applications.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With the acquisition of </a:t>
                      </a:r>
                      <a:r>
                        <a:rPr lang="en-GB" sz="900" b="0" i="0" u="none" strike="noStrike" dirty="0" err="1">
                          <a:solidFill>
                            <a:srgbClr val="29265B"/>
                          </a:solidFill>
                          <a:effectLst/>
                          <a:latin typeface="Arial" panose="020B0604020202020204" pitchFamily="34" charset="0"/>
                          <a:cs typeface="Arial" panose="020B0604020202020204" pitchFamily="34" charset="0"/>
                        </a:rPr>
                        <a:t>Listopro</a:t>
                      </a:r>
                      <a:r>
                        <a:rPr lang="en-GB" sz="900" b="0" i="0" u="none" strike="noStrike" dirty="0">
                          <a:solidFill>
                            <a:srgbClr val="29265B"/>
                          </a:solidFill>
                          <a:effectLst/>
                          <a:latin typeface="Arial" panose="020B0604020202020204" pitchFamily="34" charset="0"/>
                          <a:cs typeface="Arial" panose="020B0604020202020204" pitchFamily="34" charset="0"/>
                        </a:rPr>
                        <a:t>, </a:t>
                      </a:r>
                      <a:r>
                        <a:rPr lang="en-GB" sz="900" b="0" i="0" u="none" strike="noStrike" dirty="0" err="1">
                          <a:solidFill>
                            <a:srgbClr val="29265B"/>
                          </a:solidFill>
                          <a:effectLst/>
                          <a:latin typeface="Arial" panose="020B0604020202020204" pitchFamily="34" charset="0"/>
                          <a:cs typeface="Arial" panose="020B0604020202020204" pitchFamily="34" charset="0"/>
                        </a:rPr>
                        <a:t>Revelo</a:t>
                      </a:r>
                      <a:r>
                        <a:rPr lang="en-GB" sz="900" b="0" i="0" u="none" strike="noStrike" dirty="0">
                          <a:solidFill>
                            <a:srgbClr val="29265B"/>
                          </a:solidFill>
                          <a:effectLst/>
                          <a:latin typeface="Arial" panose="020B0604020202020204" pitchFamily="34" charset="0"/>
                          <a:cs typeface="Arial" panose="020B0604020202020204" pitchFamily="34" charset="0"/>
                        </a:rPr>
                        <a:t>, already the largest platform for sourcing, hiring and managing remote tech talent in US time zones, becomes the undisputed leader in providing US companies access to high-quality Latin American talent with its network of 300,000 developers.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736940874"/>
                  </a:ext>
                </a:extLst>
              </a:tr>
              <a:tr h="591751">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PROMAN Group</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(France)</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Youbahn</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(Netherlands)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Youbahn</a:t>
                      </a:r>
                      <a:r>
                        <a:rPr lang="en-GB" sz="900" b="0" i="0" u="none" strike="noStrike" dirty="0">
                          <a:solidFill>
                            <a:srgbClr val="29265B"/>
                          </a:solidFill>
                          <a:effectLst/>
                          <a:latin typeface="Arial" panose="020B0604020202020204" pitchFamily="34" charset="0"/>
                          <a:cs typeface="Arial" panose="020B0604020202020204" pitchFamily="34" charset="0"/>
                        </a:rPr>
                        <a:t> is a temporary employment platform that helps students to find jobs.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labour market is on the eve of rigorous change. In the near future, branches such as the hospitality industry, logistics and healthcare will offer work even more flexibly. And that without compromising on laws and regulations and the duty of care of employers. With the </a:t>
                      </a:r>
                      <a:r>
                        <a:rPr lang="en-GB" sz="900" b="0" i="0" u="none" strike="noStrike" dirty="0" err="1">
                          <a:solidFill>
                            <a:srgbClr val="29265B"/>
                          </a:solidFill>
                          <a:effectLst/>
                          <a:latin typeface="Arial" panose="020B0604020202020204" pitchFamily="34" charset="0"/>
                          <a:cs typeface="Arial" panose="020B0604020202020204" pitchFamily="34" charset="0"/>
                        </a:rPr>
                        <a:t>Youbahn</a:t>
                      </a:r>
                      <a:r>
                        <a:rPr lang="en-GB" sz="900" b="0" i="0" u="none" strike="noStrike" dirty="0">
                          <a:solidFill>
                            <a:srgbClr val="29265B"/>
                          </a:solidFill>
                          <a:effectLst/>
                          <a:latin typeface="Arial" panose="020B0604020202020204" pitchFamily="34" charset="0"/>
                          <a:cs typeface="Arial" panose="020B0604020202020204" pitchFamily="34" charset="0"/>
                        </a:rPr>
                        <a:t> platform, strongly focused on the gig economy, </a:t>
                      </a:r>
                      <a:r>
                        <a:rPr lang="en-GB" sz="900" b="0" i="0" u="none" strike="noStrike" dirty="0" err="1">
                          <a:solidFill>
                            <a:srgbClr val="29265B"/>
                          </a:solidFill>
                          <a:effectLst/>
                          <a:latin typeface="Arial" panose="020B0604020202020204" pitchFamily="34" charset="0"/>
                          <a:cs typeface="Arial" panose="020B0604020202020204" pitchFamily="34" charset="0"/>
                        </a:rPr>
                        <a:t>Youbahn</a:t>
                      </a:r>
                      <a:r>
                        <a:rPr lang="en-GB" sz="900" b="0" i="0" u="none" strike="noStrike" dirty="0">
                          <a:solidFill>
                            <a:srgbClr val="29265B"/>
                          </a:solidFill>
                          <a:effectLst/>
                          <a:latin typeface="Arial" panose="020B0604020202020204" pitchFamily="34" charset="0"/>
                          <a:cs typeface="Arial" panose="020B0604020202020204" pitchFamily="34" charset="0"/>
                        </a:rPr>
                        <a:t> believe that that can be done with a strong partner such as </a:t>
                      </a:r>
                      <a:r>
                        <a:rPr lang="en-GB" sz="900" b="0" i="0" u="none" strike="noStrike" dirty="0" err="1">
                          <a:solidFill>
                            <a:srgbClr val="29265B"/>
                          </a:solidFill>
                          <a:effectLst/>
                          <a:latin typeface="Arial" panose="020B0604020202020204" pitchFamily="34" charset="0"/>
                          <a:cs typeface="Arial" panose="020B0604020202020204" pitchFamily="34" charset="0"/>
                        </a:rPr>
                        <a:t>Proman</a:t>
                      </a:r>
                      <a:r>
                        <a:rPr lang="en-GB" sz="900" b="0" i="0" u="none" strike="noStrike" dirty="0">
                          <a:solidFill>
                            <a:srgbClr val="29265B"/>
                          </a:solidFill>
                          <a:effectLst/>
                          <a:latin typeface="Arial" panose="020B0604020202020204" pitchFamily="34" charset="0"/>
                          <a:cs typeface="Arial" panose="020B0604020202020204" pitchFamily="34" charset="0"/>
                        </a:rPr>
                        <a:t>.</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920184514"/>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TALENT ATTRRACTION </a:t>
            </a:r>
            <a:endParaRPr lang="en-US" dirty="0"/>
          </a:p>
        </p:txBody>
      </p:sp>
      <p:pic>
        <p:nvPicPr>
          <p:cNvPr id="8" name="Picture 7">
            <a:extLst>
              <a:ext uri="{FF2B5EF4-FFF2-40B4-BE49-F238E27FC236}">
                <a16:creationId xmlns:a16="http://schemas.microsoft.com/office/drawing/2014/main" id="{4582EBA5-2C63-3A3E-13DB-315B8C56AECD}"/>
              </a:ext>
            </a:extLst>
          </p:cNvPr>
          <p:cNvPicPr>
            <a:picLocks noChangeAspect="1"/>
          </p:cNvPicPr>
          <p:nvPr/>
        </p:nvPicPr>
        <p:blipFill>
          <a:blip r:embed="rId2"/>
          <a:stretch>
            <a:fillRect/>
          </a:stretch>
        </p:blipFill>
        <p:spPr>
          <a:xfrm>
            <a:off x="939800" y="438575"/>
            <a:ext cx="711200" cy="469900"/>
          </a:xfrm>
          <a:prstGeom prst="rect">
            <a:avLst/>
          </a:prstGeom>
        </p:spPr>
      </p:pic>
      <p:sp>
        <p:nvSpPr>
          <p:cNvPr id="11" name="Text Placeholder 3">
            <a:extLst>
              <a:ext uri="{FF2B5EF4-FFF2-40B4-BE49-F238E27FC236}">
                <a16:creationId xmlns:a16="http://schemas.microsoft.com/office/drawing/2014/main" id="{AB7B89F2-8AA0-1A8A-B6A2-23D01ED85533}"/>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3" name="Title 1">
            <a:extLst>
              <a:ext uri="{FF2B5EF4-FFF2-40B4-BE49-F238E27FC236}">
                <a16:creationId xmlns:a16="http://schemas.microsoft.com/office/drawing/2014/main" id="{D33B3785-2DCB-3588-616E-F7B7A44BC9F9}"/>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623794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3040601288"/>
              </p:ext>
            </p:extLst>
          </p:nvPr>
        </p:nvGraphicFramePr>
        <p:xfrm>
          <a:off x="337171" y="1269184"/>
          <a:ext cx="11422441" cy="180360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36093">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396126">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PROMAN Group</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(France)</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In Person</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(Netherlands)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An online portal that offers job vacancies, recruitment, and HR services to its candidates.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According to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Proman</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the acquisition allows it to continue its external growth dynamic with family-owned companies in high-potential countries.</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1141598501"/>
                  </a:ext>
                </a:extLst>
              </a:tr>
              <a:tr h="396126">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Jobandtalent</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(Spain)</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Jump</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(UK)</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Specialises in technological job search through artificial intelligence (AI).</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With this acquisition, the Spanish company has already completed more than ten transactions that complement its marketplace for connecting workers to companies. The deal shows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Jobandtalent's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drive for innovation and further strengthens the company's position as a market leader in job matching technologies.</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497142093"/>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TALENT ATTRRACTION </a:t>
            </a:r>
            <a:endParaRPr lang="en-US" dirty="0"/>
          </a:p>
        </p:txBody>
      </p:sp>
      <p:pic>
        <p:nvPicPr>
          <p:cNvPr id="8" name="Picture 7">
            <a:extLst>
              <a:ext uri="{FF2B5EF4-FFF2-40B4-BE49-F238E27FC236}">
                <a16:creationId xmlns:a16="http://schemas.microsoft.com/office/drawing/2014/main" id="{4582EBA5-2C63-3A3E-13DB-315B8C56AECD}"/>
              </a:ext>
            </a:extLst>
          </p:cNvPr>
          <p:cNvPicPr>
            <a:picLocks noChangeAspect="1"/>
          </p:cNvPicPr>
          <p:nvPr/>
        </p:nvPicPr>
        <p:blipFill>
          <a:blip r:embed="rId2"/>
          <a:stretch>
            <a:fillRect/>
          </a:stretch>
        </p:blipFill>
        <p:spPr>
          <a:xfrm>
            <a:off x="939800" y="438575"/>
            <a:ext cx="711200" cy="469900"/>
          </a:xfrm>
          <a:prstGeom prst="rect">
            <a:avLst/>
          </a:prstGeom>
        </p:spPr>
      </p:pic>
      <p:sp>
        <p:nvSpPr>
          <p:cNvPr id="11" name="Text Placeholder 3">
            <a:extLst>
              <a:ext uri="{FF2B5EF4-FFF2-40B4-BE49-F238E27FC236}">
                <a16:creationId xmlns:a16="http://schemas.microsoft.com/office/drawing/2014/main" id="{0E911073-E4D5-8537-3A3E-160055C27562}"/>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3" name="Title 1">
            <a:extLst>
              <a:ext uri="{FF2B5EF4-FFF2-40B4-BE49-F238E27FC236}">
                <a16:creationId xmlns:a16="http://schemas.microsoft.com/office/drawing/2014/main" id="{DCC09DB1-60FE-2E6D-1B16-A423DDE59237}"/>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2037039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825039581"/>
              </p:ext>
            </p:extLst>
          </p:nvPr>
        </p:nvGraphicFramePr>
        <p:xfrm>
          <a:off x="337171" y="1269184"/>
          <a:ext cx="11422441" cy="456732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36093">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396126">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Crehana</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(Peru)</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Acsendo</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(Colombia)</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Acsendo</a:t>
                      </a:r>
                      <a:r>
                        <a:rPr lang="en-GB" sz="900" b="0" i="0" u="none" strike="noStrike" dirty="0">
                          <a:solidFill>
                            <a:srgbClr val="29265B"/>
                          </a:solidFill>
                          <a:effectLst/>
                          <a:latin typeface="Arial" panose="020B0604020202020204" pitchFamily="34" charset="0"/>
                          <a:cs typeface="Arial" panose="020B0604020202020204" pitchFamily="34" charset="0"/>
                        </a:rPr>
                        <a:t>, helps companies to align its employees, in order to achieve their goals and succeed in their Strategy.</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The acquisition of this company will strengthen its product through the integration of human talent software with solutions for work engagement, performance measurement, objectives, skills, recognition, culture, succession plans and more.</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153432954"/>
                  </a:ext>
                </a:extLst>
              </a:tr>
              <a:tr h="493939">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Kazoo</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WorkTango</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(Canada)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Developer of a Software as a Service (SaaS) platform that helps companies to give their employees a voice and collect feedback.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Through this acquisition, Kazoo will expand its capabilities with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WorkTango's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comprehensive employee listening solution that gathers employee feedback via configurable templates, intelligently analyses the data in automated dashboards, and recommends next steps for people leaders based on those insights. Additionally, Kazoo will leverage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WorkTango's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expertise in data, analytics, and AI across the platform to unlock a more complete understanding of an employee's day-to-day experience.</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120049347"/>
                  </a:ext>
                </a:extLst>
              </a:tr>
              <a:tr h="591751">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Visier</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(Canada)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Yva.ai</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An AI-driven real-time employee experience SaaS platform, which was developed for employees, HR professionals and managers.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With the addition of Yva.ai to its product portfolio, </a:t>
                      </a:r>
                      <a:r>
                        <a:rPr lang="en-GB" sz="900" b="0" i="0" u="none" strike="noStrike" dirty="0" err="1">
                          <a:solidFill>
                            <a:srgbClr val="29265B"/>
                          </a:solidFill>
                          <a:effectLst/>
                          <a:latin typeface="Arial" panose="020B0604020202020204" pitchFamily="34" charset="0"/>
                          <a:cs typeface="Arial" panose="020B0604020202020204" pitchFamily="34" charset="0"/>
                        </a:rPr>
                        <a:t>Visier</a:t>
                      </a:r>
                      <a:r>
                        <a:rPr lang="en-GB" sz="900" b="0" i="0" u="none" strike="noStrike" dirty="0">
                          <a:solidFill>
                            <a:srgbClr val="29265B"/>
                          </a:solidFill>
                          <a:effectLst/>
                          <a:latin typeface="Arial" panose="020B0604020202020204" pitchFamily="34" charset="0"/>
                          <a:cs typeface="Arial" panose="020B0604020202020204" pitchFamily="34" charset="0"/>
                        </a:rPr>
                        <a:t> becomes the most comprehensive platform available for understanding employees from every dimension–and the ability to use these insights to drive positive outcomes for the company, the manager, and for the employee.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411440133"/>
                  </a:ext>
                </a:extLst>
              </a:tr>
              <a:tr h="591751">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Zucchetti</a:t>
                      </a:r>
                      <a:r>
                        <a:rPr lang="en-GB" sz="900" b="0" i="0" u="none" strike="noStrike" dirty="0">
                          <a:solidFill>
                            <a:srgbClr val="29265B"/>
                          </a:solidFill>
                          <a:effectLst/>
                          <a:latin typeface="Arial" panose="020B0604020202020204" pitchFamily="34" charset="0"/>
                          <a:cs typeface="Arial" panose="020B0604020202020204" pitchFamily="34" charset="0"/>
                        </a:rPr>
                        <a:t> Worldwide</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(Italy)</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Eggup</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(Italy)</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 company that has developed a digital platform for assessing and improving the transversal skills of personnel.</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acquisition is part of </a:t>
                      </a:r>
                      <a:r>
                        <a:rPr lang="en-GB" sz="900" b="0" i="0" u="none" strike="noStrike" dirty="0" err="1">
                          <a:solidFill>
                            <a:srgbClr val="29265B"/>
                          </a:solidFill>
                          <a:effectLst/>
                          <a:latin typeface="Arial" panose="020B0604020202020204" pitchFamily="34" charset="0"/>
                          <a:cs typeface="Arial" panose="020B0604020202020204" pitchFamily="34" charset="0"/>
                        </a:rPr>
                        <a:t>Zucchetti's</a:t>
                      </a:r>
                      <a:r>
                        <a:rPr lang="en-GB" sz="900" b="0" i="0" u="none" strike="noStrike" dirty="0">
                          <a:solidFill>
                            <a:srgbClr val="29265B"/>
                          </a:solidFill>
                          <a:effectLst/>
                          <a:latin typeface="Arial" panose="020B0604020202020204" pitchFamily="34" charset="0"/>
                          <a:cs typeface="Arial" panose="020B0604020202020204" pitchFamily="34" charset="0"/>
                        </a:rPr>
                        <a:t> broader Human Revolution project, aimed at the complete digitalisation of personnel management processes , with the aim of increasing the effectiveness and efficiency of a company.</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736940874"/>
                  </a:ext>
                </a:extLst>
              </a:tr>
              <a:tr h="591751">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Pluribus Technologies </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(Canada)</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Knowledge Strategies</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Offers learning management systems, interactive eLearning solutions, and employee training for businesses.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1.9</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This acquisition further strengthens Pluribus' presence in the eLearning market and as a provider of learning management systems suitable for a range of organisation types.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10115853"/>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TALENT DEVELOPMENT </a:t>
            </a:r>
            <a:endParaRPr lang="en-US" dirty="0"/>
          </a:p>
        </p:txBody>
      </p:sp>
      <p:pic>
        <p:nvPicPr>
          <p:cNvPr id="2" name="Picture 1">
            <a:extLst>
              <a:ext uri="{FF2B5EF4-FFF2-40B4-BE49-F238E27FC236}">
                <a16:creationId xmlns:a16="http://schemas.microsoft.com/office/drawing/2014/main" id="{E951BFB6-CD31-49EF-B88B-034F76A67362}"/>
              </a:ext>
            </a:extLst>
          </p:cNvPr>
          <p:cNvPicPr>
            <a:picLocks noChangeAspect="1"/>
          </p:cNvPicPr>
          <p:nvPr/>
        </p:nvPicPr>
        <p:blipFill>
          <a:blip r:embed="rId2"/>
          <a:stretch>
            <a:fillRect/>
          </a:stretch>
        </p:blipFill>
        <p:spPr>
          <a:xfrm>
            <a:off x="868750" y="328309"/>
            <a:ext cx="839596" cy="563414"/>
          </a:xfrm>
          <a:prstGeom prst="rect">
            <a:avLst/>
          </a:prstGeom>
        </p:spPr>
      </p:pic>
      <p:sp>
        <p:nvSpPr>
          <p:cNvPr id="11" name="Text Placeholder 3">
            <a:extLst>
              <a:ext uri="{FF2B5EF4-FFF2-40B4-BE49-F238E27FC236}">
                <a16:creationId xmlns:a16="http://schemas.microsoft.com/office/drawing/2014/main" id="{6D02A42D-EA59-600F-540D-E7E0A4414112}"/>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3" name="Title 1">
            <a:extLst>
              <a:ext uri="{FF2B5EF4-FFF2-40B4-BE49-F238E27FC236}">
                <a16:creationId xmlns:a16="http://schemas.microsoft.com/office/drawing/2014/main" id="{B9C50EDA-16D5-F50F-C953-70674ACCA0C6}"/>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3343240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2459721016"/>
              </p:ext>
            </p:extLst>
          </p:nvPr>
        </p:nvGraphicFramePr>
        <p:xfrm>
          <a:off x="337171" y="1269184"/>
          <a:ext cx="11422441" cy="442332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45600">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Personio</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(Germany)</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Back Technologies</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(Germany)</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An employee experience solution that automates key people processes to boost efficiency.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dirty="0">
                          <a:solidFill>
                            <a:srgbClr val="29265B"/>
                          </a:solidFill>
                          <a:effectLst/>
                          <a:latin typeface="Arial" panose="020B0604020202020204" pitchFamily="34" charset="0"/>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acquisition supports </a:t>
                      </a:r>
                      <a:r>
                        <a:rPr lang="en-GB" sz="900" b="0" i="0" u="none" strike="noStrike" dirty="0" err="1">
                          <a:solidFill>
                            <a:srgbClr val="29265B"/>
                          </a:solidFill>
                          <a:effectLst/>
                          <a:latin typeface="Arial" panose="020B0604020202020204" pitchFamily="34" charset="0"/>
                          <a:cs typeface="Arial" panose="020B0604020202020204" pitchFamily="34" charset="0"/>
                        </a:rPr>
                        <a:t>Personio’s</a:t>
                      </a:r>
                      <a:r>
                        <a:rPr lang="en-GB" sz="900" b="0" i="0" u="none" strike="noStrike" dirty="0">
                          <a:solidFill>
                            <a:srgbClr val="29265B"/>
                          </a:solidFill>
                          <a:effectLst/>
                          <a:latin typeface="Arial" panose="020B0604020202020204" pitchFamily="34" charset="0"/>
                          <a:cs typeface="Arial" panose="020B0604020202020204" pitchFamily="34" charset="0"/>
                        </a:rPr>
                        <a:t> strategic direction to advance and expand the People Workflow Automation category, which enables HR teams in SMEs to work efficiently across departments and tools.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150696679"/>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ServiceNow</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Hitch Works</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 SaaS-based talent mobility platform for the enterprise that accelerates the productivity and performance of existing talents.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dirty="0">
                          <a:solidFill>
                            <a:srgbClr val="29265B"/>
                          </a:solidFill>
                          <a:effectLst/>
                          <a:latin typeface="Arial" panose="020B0604020202020204" pitchFamily="34" charset="0"/>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Together, ServiceNow and Hitch will help companies provide equal access to work and development opportunities, regardless of who an employee knows or how well they network. This acquisition is another investment ServiceNow is making to enhance employee experiences and power the future of work by unlocking skills intelligence on a single platform within the ongoing flow of work.</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110119959"/>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Cornerstone</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SumTotal Systems</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Developer of talent acquisition, onboarding, learning management, and talent management solutions.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dirty="0">
                          <a:solidFill>
                            <a:srgbClr val="29265B"/>
                          </a:solidFill>
                          <a:effectLst/>
                          <a:latin typeface="Arial" panose="020B0604020202020204" pitchFamily="34" charset="0"/>
                          <a:cs typeface="Arial" panose="020B0604020202020204" pitchFamily="34" charset="0"/>
                        </a:rPr>
                        <a:t>200.0</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120.0</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With the addition of SumTotal, Cornerstone will be positioned to help a larger, more diverse group of customers transform the way they identify and develop the skills of the future, engage and develop their people, and optimise talent and business agility. The combined company will be positioned to deliver a differentiated, expanded portfolio of learning, talent, and people growth solutions with broader vertical expertise, greater financial resources, and a shared vision for the future of work.</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197665264"/>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LinkedIn</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EduBrite</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 professional networking site that allows its members to create business connections, search jobs, and find potential clients.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dirty="0">
                          <a:solidFill>
                            <a:srgbClr val="29265B"/>
                          </a:solidFill>
                          <a:effectLst/>
                          <a:latin typeface="Arial" panose="020B0604020202020204" pitchFamily="34" charset="0"/>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By integrating </a:t>
                      </a:r>
                      <a:r>
                        <a:rPr lang="en-GB" sz="900" b="0" i="0" u="none" strike="noStrike" dirty="0" err="1">
                          <a:solidFill>
                            <a:srgbClr val="29265B"/>
                          </a:solidFill>
                          <a:effectLst/>
                          <a:latin typeface="Arial" panose="020B0604020202020204" pitchFamily="34" charset="0"/>
                          <a:cs typeface="Arial" panose="020B0604020202020204" pitchFamily="34" charset="0"/>
                        </a:rPr>
                        <a:t>EduBrite’s</a:t>
                      </a:r>
                      <a:r>
                        <a:rPr lang="en-GB" sz="900" b="0" i="0" u="none" strike="noStrike" dirty="0">
                          <a:solidFill>
                            <a:srgbClr val="29265B"/>
                          </a:solidFill>
                          <a:effectLst/>
                          <a:latin typeface="Arial" panose="020B0604020202020204" pitchFamily="34" charset="0"/>
                          <a:cs typeface="Arial" panose="020B0604020202020204" pitchFamily="34" charset="0"/>
                        </a:rPr>
                        <a:t> rigorous certification assessment engine into LinkedIn Learning platform, LinkedIn will be able to better test and verify the skills people have to help them grow in careers and enable them to earn trusted credentials from organisations that can be shown on a LinkedIn profile. This will help LinkedIn further deliver on the vision to create a skills-first approach to hiring and learning.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110356726"/>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TALENT DEVELOPMENT </a:t>
            </a:r>
            <a:endParaRPr lang="en-US" dirty="0"/>
          </a:p>
        </p:txBody>
      </p:sp>
      <p:pic>
        <p:nvPicPr>
          <p:cNvPr id="8" name="Picture 7">
            <a:extLst>
              <a:ext uri="{FF2B5EF4-FFF2-40B4-BE49-F238E27FC236}">
                <a16:creationId xmlns:a16="http://schemas.microsoft.com/office/drawing/2014/main" id="{789F703D-F55B-16C0-0451-3F6FBF861DEF}"/>
              </a:ext>
            </a:extLst>
          </p:cNvPr>
          <p:cNvPicPr>
            <a:picLocks noChangeAspect="1"/>
          </p:cNvPicPr>
          <p:nvPr/>
        </p:nvPicPr>
        <p:blipFill>
          <a:blip r:embed="rId2"/>
          <a:stretch>
            <a:fillRect/>
          </a:stretch>
        </p:blipFill>
        <p:spPr>
          <a:xfrm>
            <a:off x="868750" y="328309"/>
            <a:ext cx="839596" cy="563414"/>
          </a:xfrm>
          <a:prstGeom prst="rect">
            <a:avLst/>
          </a:prstGeom>
        </p:spPr>
      </p:pic>
      <p:sp>
        <p:nvSpPr>
          <p:cNvPr id="11" name="Text Placeholder 3">
            <a:extLst>
              <a:ext uri="{FF2B5EF4-FFF2-40B4-BE49-F238E27FC236}">
                <a16:creationId xmlns:a16="http://schemas.microsoft.com/office/drawing/2014/main" id="{F04C5FB7-13CC-A2F5-A4A7-46665D72FE66}"/>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3" name="Title 1">
            <a:extLst>
              <a:ext uri="{FF2B5EF4-FFF2-40B4-BE49-F238E27FC236}">
                <a16:creationId xmlns:a16="http://schemas.microsoft.com/office/drawing/2014/main" id="{3E7E2C7E-D421-D4FD-4287-EB05808FD53E}"/>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642306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2038451957"/>
              </p:ext>
            </p:extLst>
          </p:nvPr>
        </p:nvGraphicFramePr>
        <p:xfrm>
          <a:off x="337171" y="1269184"/>
          <a:ext cx="11422441" cy="415584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45600">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WorkChew</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Kettle</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KettleOS</a:t>
                      </a:r>
                      <a:r>
                        <a:rPr lang="en-GB" sz="900" b="0" i="0" u="none" strike="noStrike" dirty="0">
                          <a:solidFill>
                            <a:srgbClr val="29265B"/>
                          </a:solidFill>
                          <a:effectLst/>
                          <a:latin typeface="Arial" panose="020B0604020202020204" pitchFamily="34" charset="0"/>
                          <a:cs typeface="Arial" panose="020B0604020202020204" pitchFamily="34" charset="0"/>
                        </a:rPr>
                        <a:t> is a software platform purpose-built to give teams the ability to orchestrate when, where, and why they work together in-person.</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acquisition helps </a:t>
                      </a:r>
                      <a:r>
                        <a:rPr lang="en-GB" sz="900" b="0" i="0" u="none" strike="noStrike" dirty="0" err="1">
                          <a:solidFill>
                            <a:srgbClr val="29265B"/>
                          </a:solidFill>
                          <a:effectLst/>
                          <a:latin typeface="Arial" panose="020B0604020202020204" pitchFamily="34" charset="0"/>
                          <a:cs typeface="Arial" panose="020B0604020202020204" pitchFamily="34" charset="0"/>
                        </a:rPr>
                        <a:t>WorkChew</a:t>
                      </a:r>
                      <a:r>
                        <a:rPr lang="en-GB" sz="900" b="0" i="0" u="none" strike="noStrike" dirty="0">
                          <a:solidFill>
                            <a:srgbClr val="29265B"/>
                          </a:solidFill>
                          <a:effectLst/>
                          <a:latin typeface="Arial" panose="020B0604020202020204" pitchFamily="34" charset="0"/>
                          <a:cs typeface="Arial" panose="020B0604020202020204" pitchFamily="34" charset="0"/>
                        </a:rPr>
                        <a:t> continue to meet rising demand from companies looking for agile workspace solutions as they roll out post-pandemic hybrid work models where employees work in and outside the office.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153432954"/>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Visma</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(Norway)</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Woffu</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(Sweden)</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 time management platform that allows you to easily organize holidays and absences of the company's human team.</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Joining Visma will give </a:t>
                      </a:r>
                      <a:r>
                        <a:rPr lang="en-GB" sz="900" b="0" i="0" u="none" strike="noStrike" dirty="0" err="1">
                          <a:solidFill>
                            <a:srgbClr val="29265B"/>
                          </a:solidFill>
                          <a:effectLst/>
                          <a:latin typeface="Arial" panose="020B0604020202020204" pitchFamily="34" charset="0"/>
                          <a:cs typeface="Arial" panose="020B0604020202020204" pitchFamily="34" charset="0"/>
                        </a:rPr>
                        <a:t>Woffu</a:t>
                      </a:r>
                      <a:r>
                        <a:rPr lang="en-GB" sz="900" b="0" i="0" u="none" strike="noStrike" dirty="0">
                          <a:solidFill>
                            <a:srgbClr val="29265B"/>
                          </a:solidFill>
                          <a:effectLst/>
                          <a:latin typeface="Arial" panose="020B0604020202020204" pitchFamily="34" charset="0"/>
                          <a:cs typeface="Arial" panose="020B0604020202020204" pitchFamily="34" charset="0"/>
                        </a:rPr>
                        <a:t> a number of benefits that will allow it to meet customer needs even better than before. </a:t>
                      </a:r>
                      <a:r>
                        <a:rPr lang="en-GB" sz="900" b="0" i="0" u="none" strike="noStrike" dirty="0" err="1">
                          <a:solidFill>
                            <a:srgbClr val="29265B"/>
                          </a:solidFill>
                          <a:effectLst/>
                          <a:latin typeface="Arial" panose="020B0604020202020204" pitchFamily="34" charset="0"/>
                          <a:cs typeface="Arial" panose="020B0604020202020204" pitchFamily="34" charset="0"/>
                        </a:rPr>
                        <a:t>Woffu</a:t>
                      </a:r>
                      <a:r>
                        <a:rPr lang="en-GB" sz="900" b="0" i="0" u="none" strike="noStrike" dirty="0">
                          <a:solidFill>
                            <a:srgbClr val="29265B"/>
                          </a:solidFill>
                          <a:effectLst/>
                          <a:latin typeface="Arial" panose="020B0604020202020204" pitchFamily="34" charset="0"/>
                          <a:cs typeface="Arial" panose="020B0604020202020204" pitchFamily="34" charset="0"/>
                        </a:rPr>
                        <a:t> will maintain its leadership and culture while benefiting from Visma’s international network, expertise, and complementary products.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120049347"/>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BetterPlace</a:t>
                      </a:r>
                      <a:r>
                        <a:rPr lang="en-GB" sz="900" b="0" i="0" u="none" strike="noStrike" dirty="0">
                          <a:solidFill>
                            <a:srgbClr val="29265B"/>
                          </a:solidFill>
                          <a:effectLst/>
                          <a:latin typeface="Arial" panose="020B0604020202020204" pitchFamily="34" charset="0"/>
                          <a:cs typeface="Arial" panose="020B0604020202020204" pitchFamily="34" charset="0"/>
                        </a:rPr>
                        <a:t> Safety Solutions</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(India)</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OkayGo</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(India)</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An on-demand blue-collared gig workforce management platform.</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Through this acquisition, </a:t>
                      </a:r>
                      <a:r>
                        <a:rPr lang="en-GB" sz="900" b="0" i="0" u="none" strike="noStrike" dirty="0" err="1">
                          <a:solidFill>
                            <a:srgbClr val="29265B"/>
                          </a:solidFill>
                          <a:effectLst/>
                          <a:latin typeface="Arial" panose="020B0604020202020204" pitchFamily="34" charset="0"/>
                          <a:cs typeface="Arial" panose="020B0604020202020204" pitchFamily="34" charset="0"/>
                        </a:rPr>
                        <a:t>BetterPlace</a:t>
                      </a:r>
                      <a:r>
                        <a:rPr lang="en-GB" sz="900" b="0" i="0" u="none" strike="noStrike" dirty="0">
                          <a:solidFill>
                            <a:srgbClr val="29265B"/>
                          </a:solidFill>
                          <a:effectLst/>
                          <a:latin typeface="Arial" panose="020B0604020202020204" pitchFamily="34" charset="0"/>
                          <a:cs typeface="Arial" panose="020B0604020202020204" pitchFamily="34" charset="0"/>
                        </a:rPr>
                        <a:t> will aim to provide opportunities for India’s 90 million strong gig-workforce by enhancing ‘</a:t>
                      </a:r>
                      <a:r>
                        <a:rPr lang="en-GB" sz="900" b="0" i="0" u="none" strike="noStrike" dirty="0" err="1">
                          <a:solidFill>
                            <a:srgbClr val="29265B"/>
                          </a:solidFill>
                          <a:effectLst/>
                          <a:latin typeface="Arial" panose="020B0604020202020204" pitchFamily="34" charset="0"/>
                          <a:cs typeface="Arial" panose="020B0604020202020204" pitchFamily="34" charset="0"/>
                        </a:rPr>
                        <a:t>BetterPlace</a:t>
                      </a:r>
                      <a:r>
                        <a:rPr lang="en-GB" sz="900" b="0" i="0" u="none" strike="noStrike" dirty="0">
                          <a:solidFill>
                            <a:srgbClr val="29265B"/>
                          </a:solidFill>
                          <a:effectLst/>
                          <a:latin typeface="Arial" panose="020B0604020202020204" pitchFamily="34" charset="0"/>
                          <a:cs typeface="Arial" panose="020B0604020202020204" pitchFamily="34" charset="0"/>
                        </a:rPr>
                        <a:t> Select,’ the company’s short-term, long-term and task-based workforce management offering.</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1008956925"/>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Stone Capital Partners</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Beeline</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(Puerto Rico)</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Offers workforce intelligence solutions for companies to manage their contractor and project-based labour force.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dirty="0">
                          <a:solidFill>
                            <a:srgbClr val="29265B"/>
                          </a:solidFill>
                          <a:effectLst/>
                          <a:latin typeface="Arial" panose="020B0604020202020204" pitchFamily="34" charset="0"/>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strategic investment will allow Beeline to further accelerate its leading technology platform and bring additional solutions to market, helping businesses unlock the power of the extended workforce.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411440133"/>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Cegid</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StorIQ</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StorIQ</a:t>
                      </a:r>
                      <a:r>
                        <a:rPr lang="en-GB" sz="900" b="0" i="0" u="none" strike="noStrike" dirty="0">
                          <a:solidFill>
                            <a:srgbClr val="29265B"/>
                          </a:solidFill>
                          <a:effectLst/>
                          <a:latin typeface="Arial" panose="020B0604020202020204" pitchFamily="34" charset="0"/>
                          <a:cs typeface="Arial" panose="020B0604020202020204" pitchFamily="34" charset="0"/>
                        </a:rPr>
                        <a:t> is a neat and intuitive retail operations app that saves time and makes life easier for store teams and retail management teams. </a:t>
                      </a:r>
                      <a:r>
                        <a:rPr lang="en-GB" sz="900" b="0" i="0" u="none" strike="noStrike" dirty="0" err="1">
                          <a:solidFill>
                            <a:srgbClr val="29265B"/>
                          </a:solidFill>
                          <a:effectLst/>
                          <a:latin typeface="Arial" panose="020B0604020202020204" pitchFamily="34" charset="0"/>
                          <a:cs typeface="Arial" panose="020B0604020202020204" pitchFamily="34" charset="0"/>
                        </a:rPr>
                        <a:t>StorIQ</a:t>
                      </a:r>
                      <a:r>
                        <a:rPr lang="en-GB" sz="900" b="0" i="0" u="none" strike="noStrike" dirty="0">
                          <a:solidFill>
                            <a:srgbClr val="29265B"/>
                          </a:solidFill>
                          <a:effectLst/>
                          <a:latin typeface="Arial" panose="020B0604020202020204" pitchFamily="34" charset="0"/>
                          <a:cs typeface="Arial" panose="020B0604020202020204" pitchFamily="34" charset="0"/>
                        </a:rPr>
                        <a:t> streamlines communications and task management.</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dirty="0">
                          <a:solidFill>
                            <a:srgbClr val="29265B"/>
                          </a:solidFill>
                          <a:effectLst/>
                          <a:latin typeface="Arial" panose="020B0604020202020204" pitchFamily="34" charset="0"/>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By capitalising on the current offerings of Cegid and </a:t>
                      </a:r>
                      <a:r>
                        <a:rPr lang="en-GB" sz="900" b="0" i="0" u="none" strike="noStrike" dirty="0" err="1">
                          <a:solidFill>
                            <a:srgbClr val="29265B"/>
                          </a:solidFill>
                          <a:effectLst/>
                          <a:latin typeface="Arial" panose="020B0604020202020204" pitchFamily="34" charset="0"/>
                          <a:cs typeface="Arial" panose="020B0604020202020204" pitchFamily="34" charset="0"/>
                        </a:rPr>
                        <a:t>StorIQ</a:t>
                      </a:r>
                      <a:r>
                        <a:rPr lang="en-GB" sz="900" b="0" i="0" u="none" strike="noStrike" dirty="0">
                          <a:solidFill>
                            <a:srgbClr val="29265B"/>
                          </a:solidFill>
                          <a:effectLst/>
                          <a:latin typeface="Arial" panose="020B0604020202020204" pitchFamily="34" charset="0"/>
                          <a:cs typeface="Arial" panose="020B0604020202020204" pitchFamily="34" charset="0"/>
                        </a:rPr>
                        <a:t>, brands and retailers will be able to offer an exceptional unified shopping experience across their entire store network while tapping into new sales opportunities and thus making in-store team task management.</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1304526836"/>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workforce management solutions</a:t>
            </a:r>
            <a:endParaRPr lang="en-US" dirty="0"/>
          </a:p>
        </p:txBody>
      </p:sp>
      <p:pic>
        <p:nvPicPr>
          <p:cNvPr id="2" name="Picture 1">
            <a:extLst>
              <a:ext uri="{FF2B5EF4-FFF2-40B4-BE49-F238E27FC236}">
                <a16:creationId xmlns:a16="http://schemas.microsoft.com/office/drawing/2014/main" id="{C17A6318-9AE9-4D13-AE8B-456F13E2FAE5}"/>
              </a:ext>
            </a:extLst>
          </p:cNvPr>
          <p:cNvPicPr>
            <a:picLocks noChangeAspect="1"/>
          </p:cNvPicPr>
          <p:nvPr/>
        </p:nvPicPr>
        <p:blipFill>
          <a:blip r:embed="rId2"/>
          <a:stretch>
            <a:fillRect/>
          </a:stretch>
        </p:blipFill>
        <p:spPr>
          <a:xfrm>
            <a:off x="832129" y="378202"/>
            <a:ext cx="840651" cy="563414"/>
          </a:xfrm>
          <a:prstGeom prst="rect">
            <a:avLst/>
          </a:prstGeom>
        </p:spPr>
      </p:pic>
      <p:sp>
        <p:nvSpPr>
          <p:cNvPr id="11" name="Text Placeholder 3">
            <a:extLst>
              <a:ext uri="{FF2B5EF4-FFF2-40B4-BE49-F238E27FC236}">
                <a16:creationId xmlns:a16="http://schemas.microsoft.com/office/drawing/2014/main" id="{4096DDBD-1CA6-1773-18DF-060ED9B4245D}"/>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3" name="Title 1">
            <a:extLst>
              <a:ext uri="{FF2B5EF4-FFF2-40B4-BE49-F238E27FC236}">
                <a16:creationId xmlns:a16="http://schemas.microsoft.com/office/drawing/2014/main" id="{DD6842F7-1E2B-1799-1411-829F9F053DFD}"/>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113873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2423952777"/>
              </p:ext>
            </p:extLst>
          </p:nvPr>
        </p:nvGraphicFramePr>
        <p:xfrm>
          <a:off x="337171" y="1269184"/>
          <a:ext cx="11422441" cy="318204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45600">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Main Capital Partners</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(Netherlands)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BCS </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(Netherlands)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Developer of human resources management (HRM) and payroll software.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dirty="0">
                          <a:solidFill>
                            <a:srgbClr val="000000"/>
                          </a:solidFill>
                          <a:effectLst/>
                          <a:latin typeface="Helvetica" panose="020B0604020202020204" pitchFamily="34" charset="0"/>
                        </a:rPr>
                        <a:t> </a:t>
                      </a: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Helvetica"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6350" marR="6350" marT="6350" marB="0" anchor="ctr">
                    <a:solidFill>
                      <a:srgbClr val="F3F2F2"/>
                    </a:solidFill>
                  </a:tcPr>
                </a:tc>
                <a:tc>
                  <a:txBody>
                    <a:bodyPr/>
                    <a:lstStyle/>
                    <a:p>
                      <a:pPr algn="l" fontAlgn="t"/>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Main has extensive experience in the payroll and HRM market through previous investments in Germany, the Netherlands and Sweden, such as </a:t>
                      </a:r>
                      <a:r>
                        <a:rPr lang="en-GB" sz="900" b="0" i="0" u="none" strike="noStrike" dirty="0" err="1">
                          <a:solidFill>
                            <a:srgbClr val="29265B"/>
                          </a:solidFill>
                          <a:effectLst/>
                          <a:latin typeface="Arial" panose="020B0604020202020204" pitchFamily="34" charset="0"/>
                          <a:cs typeface="Arial" panose="020B0604020202020204" pitchFamily="34" charset="0"/>
                        </a:rPr>
                        <a:t>Perbility</a:t>
                      </a:r>
                      <a:r>
                        <a:rPr lang="en-GB" sz="900" b="0" i="0" u="none" strike="noStrike" dirty="0">
                          <a:solidFill>
                            <a:srgbClr val="29265B"/>
                          </a:solidFill>
                          <a:effectLst/>
                          <a:latin typeface="Arial" panose="020B0604020202020204" pitchFamily="34" charset="0"/>
                          <a:cs typeface="Arial" panose="020B0604020202020204" pitchFamily="34" charset="0"/>
                        </a:rPr>
                        <a:t> (HR software), SDB (HR payroll solutions for healthcare institutions), </a:t>
                      </a:r>
                      <a:r>
                        <a:rPr lang="en-GB" sz="900" b="0" i="0" u="none" strike="noStrike" dirty="0" err="1">
                          <a:solidFill>
                            <a:srgbClr val="29265B"/>
                          </a:solidFill>
                          <a:effectLst/>
                          <a:latin typeface="Arial" panose="020B0604020202020204" pitchFamily="34" charset="0"/>
                          <a:cs typeface="Arial" panose="020B0604020202020204" pitchFamily="34" charset="0"/>
                        </a:rPr>
                        <a:t>Textkernel</a:t>
                      </a:r>
                      <a:r>
                        <a:rPr lang="en-GB" sz="900" b="0" i="0" u="none" strike="noStrike" dirty="0">
                          <a:solidFill>
                            <a:srgbClr val="29265B"/>
                          </a:solidFill>
                          <a:effectLst/>
                          <a:latin typeface="Arial" panose="020B0604020202020204" pitchFamily="34" charset="0"/>
                          <a:cs typeface="Arial" panose="020B0604020202020204" pitchFamily="34" charset="0"/>
                        </a:rPr>
                        <a:t> (AI software for HR) and </a:t>
                      </a:r>
                      <a:r>
                        <a:rPr lang="en-GB" sz="900" b="0" i="0" u="none" strike="noStrike" dirty="0" err="1">
                          <a:solidFill>
                            <a:srgbClr val="29265B"/>
                          </a:solidFill>
                          <a:effectLst/>
                          <a:latin typeface="Arial" panose="020B0604020202020204" pitchFamily="34" charset="0"/>
                          <a:cs typeface="Arial" panose="020B0604020202020204" pitchFamily="34" charset="0"/>
                        </a:rPr>
                        <a:t>Assessio</a:t>
                      </a:r>
                      <a:r>
                        <a:rPr lang="en-GB" sz="900" b="0" i="0" u="none" strike="noStrike" dirty="0">
                          <a:solidFill>
                            <a:srgbClr val="29265B"/>
                          </a:solidFill>
                          <a:effectLst/>
                          <a:latin typeface="Arial" panose="020B0604020202020204" pitchFamily="34" charset="0"/>
                          <a:cs typeface="Arial" panose="020B0604020202020204" pitchFamily="34" charset="0"/>
                        </a:rPr>
                        <a:t> (e-assessment tools and talent management). This experience and market knowledge will be used to support BCS in the next phase of growth.</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153432954"/>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Deel</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PayGroup</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(Australia)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 US-based global payroll and compliance firm.</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82.2</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dirty="0">
                          <a:solidFill>
                            <a:srgbClr val="000000"/>
                          </a:solidFill>
                          <a:effectLst/>
                          <a:latin typeface="Helvetica" panose="020B0604020202020204" pitchFamily="34" charset="0"/>
                        </a:rPr>
                        <a:t> </a:t>
                      </a: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16.7</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Helvetica" panose="020B0604020202020204" pitchFamily="34" charset="0"/>
                          <a:ea typeface="+mn-ea"/>
                          <a:cs typeface="Arial" panose="020B0604020202020204" pitchFamily="34" charset="0"/>
                        </a:rPr>
                        <a:t>4.9</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To meet the demands of an increasingly distributed and remote workforce, </a:t>
                      </a:r>
                      <a:r>
                        <a:rPr lang="en-GB" sz="900" b="0" i="0" u="none" strike="noStrike" dirty="0" err="1">
                          <a:solidFill>
                            <a:srgbClr val="29265B"/>
                          </a:solidFill>
                          <a:effectLst/>
                          <a:latin typeface="Arial" panose="020B0604020202020204" pitchFamily="34" charset="0"/>
                          <a:cs typeface="Arial" panose="020B0604020202020204" pitchFamily="34" charset="0"/>
                        </a:rPr>
                        <a:t>Deel</a:t>
                      </a:r>
                      <a:r>
                        <a:rPr lang="en-GB" sz="900" b="0" i="0" u="none" strike="noStrike" dirty="0">
                          <a:solidFill>
                            <a:srgbClr val="29265B"/>
                          </a:solidFill>
                          <a:effectLst/>
                          <a:latin typeface="Arial" panose="020B0604020202020204" pitchFamily="34" charset="0"/>
                          <a:cs typeface="Arial" panose="020B0604020202020204" pitchFamily="34" charset="0"/>
                        </a:rPr>
                        <a:t> is working on a payroll offering that lets businesses consolidate their local entity payroll solutions into one easy-to-use dashboard for both contractors and employees. </a:t>
                      </a:r>
                      <a:r>
                        <a:rPr lang="en-GB" sz="900" b="0" i="0" u="none" strike="noStrike" dirty="0" err="1">
                          <a:solidFill>
                            <a:srgbClr val="29265B"/>
                          </a:solidFill>
                          <a:effectLst/>
                          <a:latin typeface="Arial" panose="020B0604020202020204" pitchFamily="34" charset="0"/>
                          <a:cs typeface="Arial" panose="020B0604020202020204" pitchFamily="34" charset="0"/>
                        </a:rPr>
                        <a:t>PayGroup’s</a:t>
                      </a:r>
                      <a:r>
                        <a:rPr lang="en-GB" sz="900" b="0" i="0" u="none" strike="noStrike" dirty="0">
                          <a:solidFill>
                            <a:srgbClr val="29265B"/>
                          </a:solidFill>
                          <a:effectLst/>
                          <a:latin typeface="Arial" panose="020B0604020202020204" pitchFamily="34" charset="0"/>
                          <a:cs typeface="Arial" panose="020B0604020202020204" pitchFamily="34" charset="0"/>
                        </a:rPr>
                        <a:t> services perfectly complement these efforts.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4278979772"/>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Pave</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Advanced-HR</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Provider of compensation data and compensation planning software for private and venture backed companies.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Pave will  acquisition momentum to accelerate its path towards becoming the world's premiere global compensation platform. The new acquisition of Advanced-HR will also accelerate Pave's European market expansion.</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375792193"/>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COMPENSATION AND BENEFITS</a:t>
            </a:r>
            <a:endParaRPr lang="en-US" dirty="0"/>
          </a:p>
        </p:txBody>
      </p:sp>
      <p:pic>
        <p:nvPicPr>
          <p:cNvPr id="2" name="Picture 1">
            <a:extLst>
              <a:ext uri="{FF2B5EF4-FFF2-40B4-BE49-F238E27FC236}">
                <a16:creationId xmlns:a16="http://schemas.microsoft.com/office/drawing/2014/main" id="{0913842B-A693-45A9-B608-0F0CBA76DF31}"/>
              </a:ext>
            </a:extLst>
          </p:cNvPr>
          <p:cNvPicPr>
            <a:picLocks noChangeAspect="1"/>
          </p:cNvPicPr>
          <p:nvPr/>
        </p:nvPicPr>
        <p:blipFill>
          <a:blip r:embed="rId2"/>
          <a:stretch>
            <a:fillRect/>
          </a:stretch>
        </p:blipFill>
        <p:spPr>
          <a:xfrm>
            <a:off x="955441" y="280798"/>
            <a:ext cx="589049" cy="729296"/>
          </a:xfrm>
          <a:prstGeom prst="rect">
            <a:avLst/>
          </a:prstGeom>
        </p:spPr>
      </p:pic>
      <p:sp>
        <p:nvSpPr>
          <p:cNvPr id="11" name="Text Placeholder 3">
            <a:extLst>
              <a:ext uri="{FF2B5EF4-FFF2-40B4-BE49-F238E27FC236}">
                <a16:creationId xmlns:a16="http://schemas.microsoft.com/office/drawing/2014/main" id="{A64F36DC-46A1-5847-72D0-76D457518D9F}"/>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3" name="Title 1">
            <a:extLst>
              <a:ext uri="{FF2B5EF4-FFF2-40B4-BE49-F238E27FC236}">
                <a16:creationId xmlns:a16="http://schemas.microsoft.com/office/drawing/2014/main" id="{51363FB5-A545-1BC3-56BA-E5A45C44C6A9}"/>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2144887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3767433744"/>
              </p:ext>
            </p:extLst>
          </p:nvPr>
        </p:nvGraphicFramePr>
        <p:xfrm>
          <a:off x="337171" y="1269184"/>
          <a:ext cx="11422441" cy="291456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45600">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UOL EdTech</a:t>
                      </a:r>
                    </a:p>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(Brazil)</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Qulture.Rocks</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(Brazil)</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Provider of web and mobile real-time performance management platform for companies.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6350" marR="6350" marT="6350" marB="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dirty="0">
                        <a:solidFill>
                          <a:srgbClr val="000000"/>
                        </a:solidFill>
                        <a:effectLst/>
                        <a:latin typeface="Helvetica" panose="020B0604020202020204" pitchFamily="34" charset="0"/>
                      </a:endParaRPr>
                    </a:p>
                  </a:txBody>
                  <a:tcPr marL="6350" marR="6350" marT="6350" marB="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dirty="0">
                        <a:solidFill>
                          <a:srgbClr val="000000"/>
                        </a:solidFill>
                        <a:effectLst/>
                        <a:latin typeface="Helvetica" panose="020B0604020202020204" pitchFamily="34" charset="0"/>
                      </a:endParaRP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This acquisition enables </a:t>
                      </a:r>
                      <a:r>
                        <a:rPr lang="en-GB" sz="900" b="0" i="0" u="none" strike="noStrike" dirty="0" err="1">
                          <a:solidFill>
                            <a:srgbClr val="29265B"/>
                          </a:solidFill>
                          <a:effectLst/>
                          <a:latin typeface="Arial" panose="020B0604020202020204" pitchFamily="34" charset="0"/>
                          <a:cs typeface="Arial" panose="020B0604020202020204" pitchFamily="34" charset="0"/>
                        </a:rPr>
                        <a:t>WilsonHCG</a:t>
                      </a:r>
                      <a:r>
                        <a:rPr lang="en-GB" sz="900" b="0" i="0" u="none" strike="noStrike" dirty="0">
                          <a:solidFill>
                            <a:srgbClr val="29265B"/>
                          </a:solidFill>
                          <a:effectLst/>
                          <a:latin typeface="Arial" panose="020B0604020202020204" pitchFamily="34" charset="0"/>
                          <a:cs typeface="Arial" panose="020B0604020202020204" pitchFamily="34" charset="0"/>
                        </a:rPr>
                        <a:t>  to provide even more comprehensive real-time talent insights to help organisations attract and retain talent.</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153432954"/>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Advanced Computer Software Group</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(UK)</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Decision Time</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(UK)</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Developer of governance, risk, and strategic performance management software platform.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ctr" fontAlgn="t"/>
                      <a:r>
                        <a:rPr lang="en-GB" sz="900" b="0" i="0" u="none" strike="noStrike" dirty="0">
                          <a:solidFill>
                            <a:srgbClr val="000000"/>
                          </a:solidFill>
                          <a:effectLst/>
                          <a:latin typeface="Helvetica" panose="020B0604020202020204" pitchFamily="34" charset="0"/>
                        </a:rPr>
                        <a:t>n/a</a:t>
                      </a:r>
                    </a:p>
                  </a:txBody>
                  <a:tcPr marL="6350" marR="6350" marT="6350" marB="0" anchor="ctr">
                    <a:solidFill>
                      <a:srgbClr val="F3F2F2"/>
                    </a:solidFill>
                  </a:tcPr>
                </a:tc>
                <a:tc>
                  <a:txBody>
                    <a:bodyPr/>
                    <a:lstStyle/>
                    <a:p>
                      <a:pPr algn="ctr" fontAlgn="t"/>
                      <a:r>
                        <a:rPr lang="en-GB" sz="900" b="0" i="0" u="none" strike="noStrike" dirty="0">
                          <a:solidFill>
                            <a:srgbClr val="000000"/>
                          </a:solidFill>
                          <a:effectLst/>
                          <a:latin typeface="Helvetica"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Advanced have found a highly complimentary partner that can take them to the next level as Decision Time are strategically aligned with the goal of being a leading software and services business in the healthcare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755833330"/>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Visma</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(Norway)</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Mandü</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(Peru)</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An innovative SaaS company for Employee Engagement &amp; Performance Management in Peru.</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6350" marR="6350" marT="6350" marB="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dirty="0">
                        <a:solidFill>
                          <a:srgbClr val="000000"/>
                        </a:solidFill>
                        <a:effectLst/>
                        <a:latin typeface="Helvetica" panose="020B0604020202020204" pitchFamily="34" charset="0"/>
                      </a:endParaRPr>
                    </a:p>
                  </a:txBody>
                  <a:tcPr marL="6350" marR="6350" marT="6350" marB="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dirty="0">
                        <a:solidFill>
                          <a:srgbClr val="000000"/>
                        </a:solidFill>
                        <a:effectLst/>
                        <a:latin typeface="Helvetica" panose="020B0604020202020204" pitchFamily="34" charset="0"/>
                      </a:endParaRP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This acquisition allows Visma to expand its HR product footprint across several countries in Latin America, while offering customers technology that helps them create added value.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979125164"/>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Cegid</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(France)</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Wittyfit</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(France)</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 platform for managing the employee experience, which supports companies on all subjects impacting their human capital.</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6350" marR="6350" marT="6350" marB="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dirty="0">
                        <a:solidFill>
                          <a:srgbClr val="000000"/>
                        </a:solidFill>
                        <a:effectLst/>
                        <a:latin typeface="Helvetica" panose="020B0604020202020204" pitchFamily="34" charset="0"/>
                      </a:endParaRPr>
                    </a:p>
                  </a:txBody>
                  <a:tcPr marL="6350" marR="6350" marT="6350" marB="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dirty="0">
                        <a:solidFill>
                          <a:srgbClr val="000000"/>
                        </a:solidFill>
                        <a:effectLst/>
                        <a:latin typeface="Helvetica" panose="020B0604020202020204" pitchFamily="34" charset="0"/>
                      </a:endParaRP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With the acquisition of </a:t>
                      </a:r>
                      <a:r>
                        <a:rPr lang="en-GB" sz="900" b="0" i="0" u="none" strike="noStrike" dirty="0" err="1">
                          <a:solidFill>
                            <a:srgbClr val="29265B"/>
                          </a:solidFill>
                          <a:effectLst/>
                          <a:latin typeface="Arial" panose="020B0604020202020204" pitchFamily="34" charset="0"/>
                          <a:cs typeface="Arial" panose="020B0604020202020204" pitchFamily="34" charset="0"/>
                        </a:rPr>
                        <a:t>Wittyfit</a:t>
                      </a:r>
                      <a:r>
                        <a:rPr lang="en-GB" sz="900" b="0" i="0" u="none" strike="noStrike" dirty="0">
                          <a:solidFill>
                            <a:srgbClr val="29265B"/>
                          </a:solidFill>
                          <a:effectLst/>
                          <a:latin typeface="Arial" panose="020B0604020202020204" pitchFamily="34" charset="0"/>
                          <a:cs typeface="Arial" panose="020B0604020202020204" pitchFamily="34" charset="0"/>
                        </a:rPr>
                        <a:t>, Cegid is strengthening its investment strategy and leading position in the cloud talent and talent management market.</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678906426"/>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performance management</a:t>
            </a:r>
            <a:endParaRPr lang="en-US" dirty="0"/>
          </a:p>
        </p:txBody>
      </p:sp>
      <p:pic>
        <p:nvPicPr>
          <p:cNvPr id="2" name="Picture 1">
            <a:extLst>
              <a:ext uri="{FF2B5EF4-FFF2-40B4-BE49-F238E27FC236}">
                <a16:creationId xmlns:a16="http://schemas.microsoft.com/office/drawing/2014/main" id="{7DD2E05A-4ACC-4CC0-BE36-28F5743F3F16}"/>
              </a:ext>
            </a:extLst>
          </p:cNvPr>
          <p:cNvPicPr>
            <a:picLocks noChangeAspect="1"/>
          </p:cNvPicPr>
          <p:nvPr/>
        </p:nvPicPr>
        <p:blipFill>
          <a:blip r:embed="rId2"/>
          <a:stretch>
            <a:fillRect/>
          </a:stretch>
        </p:blipFill>
        <p:spPr>
          <a:xfrm>
            <a:off x="946838" y="331292"/>
            <a:ext cx="505446" cy="638458"/>
          </a:xfrm>
          <a:prstGeom prst="rect">
            <a:avLst/>
          </a:prstGeom>
        </p:spPr>
      </p:pic>
      <p:sp>
        <p:nvSpPr>
          <p:cNvPr id="14" name="Text Placeholder 3">
            <a:extLst>
              <a:ext uri="{FF2B5EF4-FFF2-40B4-BE49-F238E27FC236}">
                <a16:creationId xmlns:a16="http://schemas.microsoft.com/office/drawing/2014/main" id="{D4CABA0B-542B-A646-227E-0C04A517F2DC}"/>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5" name="Title 1">
            <a:extLst>
              <a:ext uri="{FF2B5EF4-FFF2-40B4-BE49-F238E27FC236}">
                <a16:creationId xmlns:a16="http://schemas.microsoft.com/office/drawing/2014/main" id="{480298E7-2E8F-C3DC-53B5-F56A0A01572A}"/>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2222209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22D4E1-86D5-C040-A5A0-CCEAAB00B6F4}"/>
              </a:ext>
            </a:extLst>
          </p:cNvPr>
          <p:cNvSpPr/>
          <p:nvPr/>
        </p:nvSpPr>
        <p:spPr>
          <a:xfrm>
            <a:off x="7296552" y="1030706"/>
            <a:ext cx="4895448" cy="2398294"/>
          </a:xfrm>
          <a:prstGeom prst="rect">
            <a:avLst/>
          </a:prstGeom>
          <a:solidFill>
            <a:schemeClr val="bg2">
              <a:lumMod val="40000"/>
              <a:lumOff val="60000"/>
              <a:alpha val="8981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AAFE86-B4C1-5D45-81DA-2EB24A8DE63B}"/>
              </a:ext>
            </a:extLst>
          </p:cNvPr>
          <p:cNvSpPr/>
          <p:nvPr/>
        </p:nvSpPr>
        <p:spPr>
          <a:xfrm>
            <a:off x="484890" y="1030706"/>
            <a:ext cx="2119260" cy="612000"/>
          </a:xfrm>
          <a:prstGeom prst="rect">
            <a:avLst/>
          </a:prstGeom>
          <a:solidFill>
            <a:schemeClr val="tx2">
              <a:lumMod val="75000"/>
            </a:schemeClr>
          </a:solidFill>
          <a:ln>
            <a:solidFill>
              <a:schemeClr val="bg1"/>
            </a:solidFill>
          </a:ln>
        </p:spPr>
        <p:txBody>
          <a:bodyPr wrap="none" anchor="ctr">
            <a:noAutofit/>
          </a:bodyPr>
          <a:lstStyle/>
          <a:p>
            <a:r>
              <a:rPr lang="en-US" b="1" dirty="0">
                <a:solidFill>
                  <a:srgbClr val="B696AC"/>
                </a:solidFill>
                <a:latin typeface="Helvetica" pitchFamily="2" charset="0"/>
                <a:cs typeface="Arial" panose="020B0604020202020204" pitchFamily="34" charset="0"/>
              </a:rPr>
              <a:t>5.1x</a:t>
            </a:r>
            <a:br>
              <a:rPr lang="en-US" b="1" dirty="0">
                <a:solidFill>
                  <a:srgbClr val="B696AC"/>
                </a:solidFill>
                <a:latin typeface="Helvetica" pitchFamily="2" charset="0"/>
                <a:cs typeface="Arial" panose="020B0604020202020204" pitchFamily="34" charset="0"/>
              </a:rPr>
            </a:br>
            <a:r>
              <a:rPr lang="en-US" sz="1100" dirty="0">
                <a:solidFill>
                  <a:schemeClr val="bg1"/>
                </a:solidFill>
                <a:latin typeface="Helvetica" pitchFamily="2" charset="0"/>
              </a:rPr>
              <a:t>Avg. EV/Revenue CY2022E</a:t>
            </a:r>
          </a:p>
        </p:txBody>
      </p:sp>
      <p:sp>
        <p:nvSpPr>
          <p:cNvPr id="7" name="Rectangle 6">
            <a:extLst>
              <a:ext uri="{FF2B5EF4-FFF2-40B4-BE49-F238E27FC236}">
                <a16:creationId xmlns:a16="http://schemas.microsoft.com/office/drawing/2014/main" id="{7B8964E7-0212-7141-A1E9-54A5C4A2B5BD}"/>
              </a:ext>
            </a:extLst>
          </p:cNvPr>
          <p:cNvSpPr/>
          <p:nvPr/>
        </p:nvSpPr>
        <p:spPr>
          <a:xfrm>
            <a:off x="484889" y="1822052"/>
            <a:ext cx="2119261" cy="538609"/>
          </a:xfrm>
          <a:prstGeom prst="rect">
            <a:avLst/>
          </a:prstGeom>
          <a:solidFill>
            <a:schemeClr val="tx2">
              <a:lumMod val="75000"/>
            </a:schemeClr>
          </a:solidFill>
          <a:ln>
            <a:solidFill>
              <a:schemeClr val="bg1"/>
            </a:solidFill>
          </a:ln>
        </p:spPr>
        <p:txBody>
          <a:bodyPr wrap="square" anchor="ctr">
            <a:spAutoFit/>
          </a:bodyPr>
          <a:lstStyle/>
          <a:p>
            <a:r>
              <a:rPr lang="en-US" b="1" dirty="0">
                <a:solidFill>
                  <a:srgbClr val="B696AC"/>
                </a:solidFill>
                <a:latin typeface="Helvetica" pitchFamily="2" charset="0"/>
                <a:cs typeface="Arial" panose="020B0604020202020204" pitchFamily="34" charset="0"/>
              </a:rPr>
              <a:t>23%</a:t>
            </a:r>
            <a:br>
              <a:rPr lang="en-US" b="1" dirty="0">
                <a:solidFill>
                  <a:srgbClr val="B696AC"/>
                </a:solidFill>
                <a:latin typeface="Helvetica" pitchFamily="2" charset="0"/>
                <a:cs typeface="Arial" panose="020B0604020202020204" pitchFamily="34" charset="0"/>
              </a:rPr>
            </a:br>
            <a:r>
              <a:rPr lang="en-US" sz="1100" dirty="0">
                <a:solidFill>
                  <a:schemeClr val="bg1"/>
                </a:solidFill>
                <a:latin typeface="Helvetica" pitchFamily="2" charset="0"/>
              </a:rPr>
              <a:t>Avg. Revenue Growth CY2021</a:t>
            </a:r>
          </a:p>
        </p:txBody>
      </p:sp>
      <p:sp>
        <p:nvSpPr>
          <p:cNvPr id="8" name="Rectangle 7">
            <a:extLst>
              <a:ext uri="{FF2B5EF4-FFF2-40B4-BE49-F238E27FC236}">
                <a16:creationId xmlns:a16="http://schemas.microsoft.com/office/drawing/2014/main" id="{F1970B47-4F74-AF48-A25C-9C89E8E47CB7}"/>
              </a:ext>
            </a:extLst>
          </p:cNvPr>
          <p:cNvSpPr/>
          <p:nvPr/>
        </p:nvSpPr>
        <p:spPr>
          <a:xfrm>
            <a:off x="484888" y="2613398"/>
            <a:ext cx="2119261" cy="538609"/>
          </a:xfrm>
          <a:prstGeom prst="rect">
            <a:avLst/>
          </a:prstGeom>
          <a:solidFill>
            <a:schemeClr val="tx2">
              <a:lumMod val="75000"/>
            </a:schemeClr>
          </a:solidFill>
          <a:ln>
            <a:solidFill>
              <a:schemeClr val="bg1"/>
            </a:solidFill>
          </a:ln>
        </p:spPr>
        <p:txBody>
          <a:bodyPr wrap="square" anchor="ctr">
            <a:spAutoFit/>
          </a:bodyPr>
          <a:lstStyle/>
          <a:p>
            <a:r>
              <a:rPr lang="en-US" b="1" dirty="0">
                <a:solidFill>
                  <a:srgbClr val="B696AC"/>
                </a:solidFill>
                <a:latin typeface="Helvetica" pitchFamily="2" charset="0"/>
                <a:cs typeface="Arial" panose="020B0604020202020204" pitchFamily="34" charset="0"/>
              </a:rPr>
              <a:t>86%</a:t>
            </a:r>
            <a:br>
              <a:rPr lang="en-US" b="1" dirty="0">
                <a:solidFill>
                  <a:srgbClr val="B696AC"/>
                </a:solidFill>
                <a:latin typeface="Helvetica" pitchFamily="2" charset="0"/>
                <a:cs typeface="Arial" panose="020B0604020202020204" pitchFamily="34" charset="0"/>
              </a:rPr>
            </a:br>
            <a:r>
              <a:rPr lang="en-US" sz="1100" dirty="0">
                <a:solidFill>
                  <a:schemeClr val="bg1"/>
                </a:solidFill>
                <a:latin typeface="Helvetica" pitchFamily="2" charset="0"/>
              </a:rPr>
              <a:t>% Recurring Revenue</a:t>
            </a:r>
          </a:p>
        </p:txBody>
      </p:sp>
      <p:sp>
        <p:nvSpPr>
          <p:cNvPr id="9" name="Text Placeholder 1">
            <a:extLst>
              <a:ext uri="{FF2B5EF4-FFF2-40B4-BE49-F238E27FC236}">
                <a16:creationId xmlns:a16="http://schemas.microsoft.com/office/drawing/2014/main" id="{87EF56AC-1CA0-8042-9B9C-AAA25A33FAEF}"/>
              </a:ext>
            </a:extLst>
          </p:cNvPr>
          <p:cNvSpPr txBox="1">
            <a:spLocks/>
          </p:cNvSpPr>
          <p:nvPr/>
        </p:nvSpPr>
        <p:spPr>
          <a:xfrm>
            <a:off x="376535" y="386815"/>
            <a:ext cx="6240462" cy="563414"/>
          </a:xfrm>
          <a:prstGeom prst="rect">
            <a:avLst/>
          </a:prstGeom>
        </p:spPr>
        <p:txBody>
          <a:bodyPr vert="horz" lIns="91440" tIns="45720" rIns="91440" bIns="45720" rtlCol="0" anchor="t"/>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chemeClr val="tx2"/>
                </a:solidFill>
                <a:latin typeface="Arial" panose="020B0604020202020204" pitchFamily="34" charset="0"/>
                <a:cs typeface="Arial" panose="020B0604020202020204" pitchFamily="34" charset="0"/>
              </a:rPr>
              <a:t>PUBLIC COMPS HIGHLIGHTS </a:t>
            </a:r>
            <a:r>
              <a:rPr lang="en-US" sz="2200" b="1" cap="all" dirty="0">
                <a:solidFill>
                  <a:schemeClr val="bg2">
                    <a:lumMod val="75000"/>
                  </a:schemeClr>
                </a:solidFill>
                <a:latin typeface="Arial" panose="020B0604020202020204" pitchFamily="34" charset="0"/>
                <a:cs typeface="Arial" panose="020B0604020202020204" pitchFamily="34" charset="0"/>
              </a:rPr>
              <a:t>Q2 2022</a:t>
            </a:r>
          </a:p>
        </p:txBody>
      </p:sp>
      <p:sp>
        <p:nvSpPr>
          <p:cNvPr id="10" name="Rectangle 9">
            <a:extLst>
              <a:ext uri="{FF2B5EF4-FFF2-40B4-BE49-F238E27FC236}">
                <a16:creationId xmlns:a16="http://schemas.microsoft.com/office/drawing/2014/main" id="{9497392C-96E8-4B4E-8D88-2FE3F6D8D92F}"/>
              </a:ext>
            </a:extLst>
          </p:cNvPr>
          <p:cNvSpPr/>
          <p:nvPr/>
        </p:nvSpPr>
        <p:spPr>
          <a:xfrm>
            <a:off x="2848232" y="997374"/>
            <a:ext cx="4435477" cy="307777"/>
          </a:xfrm>
          <a:prstGeom prst="rect">
            <a:avLst/>
          </a:prstGeom>
        </p:spPr>
        <p:txBody>
          <a:bodyPr wrap="square" lIns="0">
            <a:spAutoFit/>
          </a:bodyPr>
          <a:lstStyle/>
          <a:p>
            <a:r>
              <a:rPr lang="en-GB" sz="1400" b="1" dirty="0">
                <a:solidFill>
                  <a:schemeClr val="tx2"/>
                </a:solidFill>
                <a:latin typeface="Arial" panose="020B0604020202020204" pitchFamily="34" charset="0"/>
                <a:cs typeface="Arial" panose="020B0604020202020204" pitchFamily="34" charset="0"/>
              </a:rPr>
              <a:t>Historic Revenue Multiples</a:t>
            </a:r>
          </a:p>
        </p:txBody>
      </p:sp>
      <p:graphicFrame>
        <p:nvGraphicFramePr>
          <p:cNvPr id="12" name="Table 23">
            <a:extLst>
              <a:ext uri="{FF2B5EF4-FFF2-40B4-BE49-F238E27FC236}">
                <a16:creationId xmlns:a16="http://schemas.microsoft.com/office/drawing/2014/main" id="{C55473F1-ADD0-DB4B-894A-66C048E2BAAD}"/>
              </a:ext>
            </a:extLst>
          </p:cNvPr>
          <p:cNvGraphicFramePr>
            <a:graphicFrameLocks noGrp="1"/>
          </p:cNvGraphicFramePr>
          <p:nvPr/>
        </p:nvGraphicFramePr>
        <p:xfrm>
          <a:off x="7466306" y="959726"/>
          <a:ext cx="4435477" cy="2267450"/>
        </p:xfrm>
        <a:graphic>
          <a:graphicData uri="http://schemas.openxmlformats.org/drawingml/2006/table">
            <a:tbl>
              <a:tblPr firstRow="1" bandRow="1">
                <a:tableStyleId>{5C22544A-7EE6-4342-B048-85BDC9FD1C3A}</a:tableStyleId>
              </a:tblPr>
              <a:tblGrid>
                <a:gridCol w="1404067">
                  <a:extLst>
                    <a:ext uri="{9D8B030D-6E8A-4147-A177-3AD203B41FA5}">
                      <a16:colId xmlns:a16="http://schemas.microsoft.com/office/drawing/2014/main" val="3627178333"/>
                    </a:ext>
                  </a:extLst>
                </a:gridCol>
                <a:gridCol w="1527090">
                  <a:extLst>
                    <a:ext uri="{9D8B030D-6E8A-4147-A177-3AD203B41FA5}">
                      <a16:colId xmlns:a16="http://schemas.microsoft.com/office/drawing/2014/main" val="3066141515"/>
                    </a:ext>
                  </a:extLst>
                </a:gridCol>
                <a:gridCol w="1504320">
                  <a:extLst>
                    <a:ext uri="{9D8B030D-6E8A-4147-A177-3AD203B41FA5}">
                      <a16:colId xmlns:a16="http://schemas.microsoft.com/office/drawing/2014/main" val="3577929776"/>
                    </a:ext>
                  </a:extLst>
                </a:gridCol>
              </a:tblGrid>
              <a:tr h="285032">
                <a:tc>
                  <a:txBody>
                    <a:bodyPr/>
                    <a:lstStyle/>
                    <a:p>
                      <a:pPr>
                        <a:lnSpc>
                          <a:spcPct val="100000"/>
                        </a:lnSpc>
                      </a:pPr>
                      <a:r>
                        <a:rPr lang="en-GB" sz="1100" b="1" i="0" dirty="0">
                          <a:solidFill>
                            <a:srgbClr val="AC362F"/>
                          </a:solidFill>
                          <a:latin typeface="Helvetica" pitchFamily="2" charset="0"/>
                        </a:rPr>
                        <a:t>Large Cap</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0000"/>
                        </a:lnSpc>
                      </a:pPr>
                      <a:endParaRPr lang="en-GB" sz="1000" b="0" i="0" dirty="0">
                        <a:solidFill>
                          <a:srgbClr val="AC362F"/>
                        </a:solidFill>
                        <a:latin typeface="Helvetica" pitchFamily="2"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0000"/>
                        </a:lnSpc>
                      </a:pPr>
                      <a:endParaRPr lang="en-GB" sz="1000" b="0" i="0" dirty="0">
                        <a:solidFill>
                          <a:srgbClr val="AC362F"/>
                        </a:solidFill>
                        <a:latin typeface="Helvetica" pitchFamily="2"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5766353"/>
                  </a:ext>
                </a:extLst>
              </a:tr>
              <a:tr h="165863">
                <a:tc>
                  <a:txBody>
                    <a:bodyPr/>
                    <a:lstStyle/>
                    <a:p>
                      <a:pPr algn="l">
                        <a:lnSpc>
                          <a:spcPct val="100000"/>
                        </a:lnSpc>
                      </a:pPr>
                      <a:r>
                        <a:rPr lang="en-GB" sz="1100" b="0" i="0" dirty="0">
                          <a:solidFill>
                            <a:srgbClr val="AC362F"/>
                          </a:solidFill>
                          <a:latin typeface="Helvetica" pitchFamily="2" charset="0"/>
                        </a:rPr>
                        <a:t>5.7x</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100" b="0" i="0" dirty="0">
                          <a:solidFill>
                            <a:srgbClr val="AC362F"/>
                          </a:solidFill>
                          <a:latin typeface="Helvetica" pitchFamily="2" charset="0"/>
                        </a:rPr>
                        <a:t>27%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100" b="0" i="0" dirty="0">
                          <a:solidFill>
                            <a:srgbClr val="AC362F"/>
                          </a:solidFill>
                          <a:latin typeface="Helvetica" pitchFamily="2" charset="0"/>
                        </a:rPr>
                        <a:t>85.5%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5762750"/>
                  </a:ext>
                </a:extLst>
              </a:tr>
              <a:tr h="331727">
                <a:tc>
                  <a:txBody>
                    <a:bodyPr/>
                    <a:lstStyle/>
                    <a:p>
                      <a:pPr algn="l">
                        <a:lnSpc>
                          <a:spcPct val="100000"/>
                        </a:lnSpc>
                      </a:pPr>
                      <a:r>
                        <a:rPr lang="en-GB" sz="1000" b="0" i="0" dirty="0">
                          <a:solidFill>
                            <a:srgbClr val="29265B"/>
                          </a:solidFill>
                          <a:latin typeface="Helvetica" pitchFamily="2" charset="0"/>
                        </a:rPr>
                        <a:t>Avg. EV/Revenue</a:t>
                      </a:r>
                    </a:p>
                    <a:p>
                      <a:pPr algn="l">
                        <a:lnSpc>
                          <a:spcPct val="100000"/>
                        </a:lnSpc>
                      </a:pPr>
                      <a:endParaRPr lang="en-GB" sz="1000" b="0" i="0" dirty="0">
                        <a:solidFill>
                          <a:srgbClr val="29265B"/>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000" b="0" i="0" dirty="0">
                          <a:solidFill>
                            <a:srgbClr val="29265B"/>
                          </a:solidFill>
                          <a:latin typeface="Helvetica" pitchFamily="2" charset="0"/>
                        </a:rPr>
                        <a:t>Avg. Revenue Growth</a:t>
                      </a:r>
                    </a:p>
                    <a:p>
                      <a:pPr algn="l">
                        <a:lnSpc>
                          <a:spcPct val="100000"/>
                        </a:lnSpc>
                      </a:pPr>
                      <a:endParaRPr lang="en-GB" sz="1000" b="0" i="0" dirty="0">
                        <a:solidFill>
                          <a:srgbClr val="29265B"/>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000" b="0" i="0" dirty="0">
                          <a:solidFill>
                            <a:srgbClr val="29265B"/>
                          </a:solidFill>
                          <a:latin typeface="Helvetica" pitchFamily="2" charset="0"/>
                        </a:rPr>
                        <a:t>% Recurring Revenue</a:t>
                      </a:r>
                    </a:p>
                    <a:p>
                      <a:pPr algn="l">
                        <a:lnSpc>
                          <a:spcPct val="100000"/>
                        </a:lnSpc>
                      </a:pPr>
                      <a:endParaRPr lang="en-GB" sz="1000" b="0" i="0" dirty="0">
                        <a:solidFill>
                          <a:srgbClr val="29265B"/>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9275674"/>
                  </a:ext>
                </a:extLst>
              </a:tr>
              <a:tr h="271540">
                <a:tc>
                  <a:txBody>
                    <a:bodyPr/>
                    <a:lstStyle/>
                    <a:p>
                      <a:pPr marL="0" algn="l" defTabSz="501616" rtl="0" eaLnBrk="1" latinLnBrk="0" hangingPunct="1">
                        <a:lnSpc>
                          <a:spcPct val="100000"/>
                        </a:lnSpc>
                      </a:pPr>
                      <a:r>
                        <a:rPr lang="en-GB" sz="1100" b="1" i="0" kern="1200" dirty="0">
                          <a:solidFill>
                            <a:srgbClr val="AB8611"/>
                          </a:solidFill>
                          <a:latin typeface="Helvetica" pitchFamily="2" charset="0"/>
                          <a:ea typeface="+mn-ea"/>
                          <a:cs typeface="+mn-cs"/>
                        </a:rPr>
                        <a:t>Mid Cap</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501616" rtl="0" eaLnBrk="1" latinLnBrk="0" hangingPunct="1">
                        <a:lnSpc>
                          <a:spcPct val="100000"/>
                        </a:lnSpc>
                      </a:pPr>
                      <a:endParaRPr lang="en-GB" sz="1000" b="0" i="0" kern="1200" dirty="0">
                        <a:solidFill>
                          <a:srgbClr val="AB8611"/>
                        </a:solidFill>
                        <a:latin typeface="Helvetica" pitchFamily="2" charset="0"/>
                        <a:ea typeface="+mn-ea"/>
                        <a:cs typeface="+mn-cs"/>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501616" rtl="0" eaLnBrk="1" latinLnBrk="0" hangingPunct="1">
                        <a:lnSpc>
                          <a:spcPct val="100000"/>
                        </a:lnSpc>
                      </a:pPr>
                      <a:endParaRPr lang="en-GB" sz="1000" b="0" i="0" kern="1200" dirty="0">
                        <a:solidFill>
                          <a:srgbClr val="AB8611"/>
                        </a:solidFill>
                        <a:latin typeface="Helvetica" pitchFamily="2" charset="0"/>
                        <a:ea typeface="+mn-ea"/>
                        <a:cs typeface="+mn-cs"/>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5313384"/>
                  </a:ext>
                </a:extLst>
              </a:tr>
              <a:tr h="205387">
                <a:tc>
                  <a:txBody>
                    <a:bodyPr/>
                    <a:lstStyle/>
                    <a:p>
                      <a:pPr marL="0" algn="l" defTabSz="501616" rtl="0" eaLnBrk="1" latinLnBrk="0" hangingPunct="1">
                        <a:lnSpc>
                          <a:spcPct val="100000"/>
                        </a:lnSpc>
                      </a:pPr>
                      <a:r>
                        <a:rPr lang="en-GB" sz="1100" b="0" i="0" kern="1200" dirty="0">
                          <a:solidFill>
                            <a:srgbClr val="AB8611"/>
                          </a:solidFill>
                          <a:latin typeface="Helvetica" pitchFamily="2" charset="0"/>
                          <a:ea typeface="+mn-ea"/>
                          <a:cs typeface="+mn-cs"/>
                        </a:rPr>
                        <a:t>4.9x</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501616" rtl="0" eaLnBrk="1" latinLnBrk="0" hangingPunct="1">
                        <a:lnSpc>
                          <a:spcPct val="100000"/>
                        </a:lnSpc>
                      </a:pPr>
                      <a:r>
                        <a:rPr lang="en-GB" sz="1100" b="0" i="0" kern="1200" dirty="0">
                          <a:solidFill>
                            <a:srgbClr val="AB8611"/>
                          </a:solidFill>
                          <a:latin typeface="Helvetica" pitchFamily="2" charset="0"/>
                          <a:ea typeface="+mn-ea"/>
                          <a:cs typeface="+mn-cs"/>
                        </a:rPr>
                        <a:t>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501616" rtl="0" eaLnBrk="1" latinLnBrk="0" hangingPunct="1">
                        <a:lnSpc>
                          <a:spcPct val="100000"/>
                        </a:lnSpc>
                      </a:pPr>
                      <a:r>
                        <a:rPr lang="en-GB" sz="1100" b="0" i="0" kern="1200" dirty="0">
                          <a:solidFill>
                            <a:srgbClr val="AB8611"/>
                          </a:solidFill>
                          <a:latin typeface="Helvetica" pitchFamily="2" charset="0"/>
                          <a:ea typeface="+mn-ea"/>
                          <a:cs typeface="+mn-cs"/>
                        </a:rPr>
                        <a:t>73.6%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6124498"/>
                  </a:ext>
                </a:extLst>
              </a:tr>
              <a:tr h="331727">
                <a:tc>
                  <a:txBody>
                    <a:bodyPr/>
                    <a:lstStyle/>
                    <a:p>
                      <a:pPr algn="l">
                        <a:lnSpc>
                          <a:spcPct val="100000"/>
                        </a:lnSpc>
                      </a:pPr>
                      <a:r>
                        <a:rPr lang="en-GB" sz="1000" b="0" i="0" dirty="0">
                          <a:solidFill>
                            <a:srgbClr val="29265B"/>
                          </a:solidFill>
                          <a:latin typeface="Helvetica" pitchFamily="2" charset="0"/>
                        </a:rPr>
                        <a:t>Avg. EV/Revenue</a:t>
                      </a:r>
                    </a:p>
                    <a:p>
                      <a:pPr algn="l">
                        <a:lnSpc>
                          <a:spcPct val="100000"/>
                        </a:lnSpc>
                      </a:pPr>
                      <a:endParaRPr lang="en-GB" sz="1000" b="0" i="0" dirty="0">
                        <a:solidFill>
                          <a:srgbClr val="29265B"/>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000" b="0" i="0" dirty="0">
                          <a:solidFill>
                            <a:srgbClr val="29265B"/>
                          </a:solidFill>
                          <a:latin typeface="Helvetica" pitchFamily="2" charset="0"/>
                        </a:rPr>
                        <a:t>Avg. Revenue Growth</a:t>
                      </a:r>
                    </a:p>
                    <a:p>
                      <a:pPr algn="l">
                        <a:lnSpc>
                          <a:spcPct val="100000"/>
                        </a:lnSpc>
                      </a:pPr>
                      <a:endParaRPr lang="en-GB" sz="1000" b="0" i="0" dirty="0">
                        <a:solidFill>
                          <a:srgbClr val="29265B"/>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000" b="0" i="0" dirty="0">
                          <a:solidFill>
                            <a:srgbClr val="29265B"/>
                          </a:solidFill>
                          <a:latin typeface="Helvetica" pitchFamily="2" charset="0"/>
                        </a:rPr>
                        <a:t>% Recurring Revenue</a:t>
                      </a:r>
                    </a:p>
                    <a:p>
                      <a:pPr algn="l">
                        <a:lnSpc>
                          <a:spcPct val="100000"/>
                        </a:lnSpc>
                      </a:pPr>
                      <a:endParaRPr lang="en-GB" sz="1000" b="0" i="0" dirty="0">
                        <a:solidFill>
                          <a:srgbClr val="29265B"/>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3776773"/>
                  </a:ext>
                </a:extLst>
              </a:tr>
              <a:tr h="263623">
                <a:tc>
                  <a:txBody>
                    <a:bodyPr/>
                    <a:lstStyle/>
                    <a:p>
                      <a:pPr algn="l">
                        <a:lnSpc>
                          <a:spcPct val="100000"/>
                        </a:lnSpc>
                      </a:pPr>
                      <a:r>
                        <a:rPr lang="en-GB" sz="1100" b="1" i="0" dirty="0">
                          <a:solidFill>
                            <a:srgbClr val="587691"/>
                          </a:solidFill>
                          <a:latin typeface="Helvetica" pitchFamily="2" charset="0"/>
                        </a:rPr>
                        <a:t>Small Cap</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endParaRPr lang="en-GB" sz="1000" b="0" i="0" dirty="0">
                        <a:solidFill>
                          <a:srgbClr val="587691"/>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endParaRPr lang="en-GB" sz="1000" b="0" i="0" dirty="0">
                        <a:solidFill>
                          <a:srgbClr val="587691"/>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7567413"/>
                  </a:ext>
                </a:extLst>
              </a:tr>
              <a:tr h="205387">
                <a:tc>
                  <a:txBody>
                    <a:bodyPr/>
                    <a:lstStyle/>
                    <a:p>
                      <a:pPr marL="0" algn="l" defTabSz="501616" rtl="0" eaLnBrk="1" latinLnBrk="0" hangingPunct="1">
                        <a:lnSpc>
                          <a:spcPct val="100000"/>
                        </a:lnSpc>
                      </a:pPr>
                      <a:r>
                        <a:rPr lang="en-GB" sz="1100" b="0" i="0" kern="1200" dirty="0">
                          <a:solidFill>
                            <a:srgbClr val="587691"/>
                          </a:solidFill>
                          <a:latin typeface="Helvetica" pitchFamily="2" charset="0"/>
                          <a:ea typeface="+mn-ea"/>
                          <a:cs typeface="+mn-cs"/>
                        </a:rPr>
                        <a:t>2.2x</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501616" rtl="0" eaLnBrk="1" latinLnBrk="0" hangingPunct="1">
                        <a:lnSpc>
                          <a:spcPct val="100000"/>
                        </a:lnSpc>
                      </a:pPr>
                      <a:r>
                        <a:rPr lang="en-GB" sz="1100" b="0" i="0" kern="1200" dirty="0">
                          <a:solidFill>
                            <a:srgbClr val="587691"/>
                          </a:solidFill>
                          <a:latin typeface="Helvetica" pitchFamily="2" charset="0"/>
                          <a:ea typeface="+mn-ea"/>
                          <a:cs typeface="+mn-cs"/>
                        </a:rPr>
                        <a:t>20%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501616" rtl="0" eaLnBrk="1" latinLnBrk="0" hangingPunct="1">
                        <a:lnSpc>
                          <a:spcPct val="100000"/>
                        </a:lnSpc>
                      </a:pPr>
                      <a:r>
                        <a:rPr lang="en-GB" sz="1100" b="0" i="0" kern="1200">
                          <a:solidFill>
                            <a:srgbClr val="587691"/>
                          </a:solidFill>
                          <a:latin typeface="Helvetica" pitchFamily="2" charset="0"/>
                          <a:ea typeface="+mn-ea"/>
                          <a:cs typeface="+mn-cs"/>
                        </a:rPr>
                        <a:t>93.8%</a:t>
                      </a:r>
                      <a:endParaRPr lang="en-GB" sz="1100" b="0" i="0" kern="1200" dirty="0">
                        <a:solidFill>
                          <a:srgbClr val="587691"/>
                        </a:solidFill>
                        <a:latin typeface="Helvetica" pitchFamily="2" charset="0"/>
                        <a:ea typeface="+mn-ea"/>
                        <a:cs typeface="+mn-cs"/>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8391145"/>
                  </a:ext>
                </a:extLst>
              </a:tr>
              <a:tr h="205387">
                <a:tc>
                  <a:txBody>
                    <a:bodyPr/>
                    <a:lstStyle/>
                    <a:p>
                      <a:pPr algn="l">
                        <a:lnSpc>
                          <a:spcPct val="100000"/>
                        </a:lnSpc>
                      </a:pPr>
                      <a:r>
                        <a:rPr lang="en-GB" sz="1000" b="0" i="0" dirty="0">
                          <a:solidFill>
                            <a:srgbClr val="29265B"/>
                          </a:solidFill>
                          <a:latin typeface="Helvetica" pitchFamily="2" charset="0"/>
                        </a:rPr>
                        <a:t>Avg. EV/Revenue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000" b="0" i="0" dirty="0">
                          <a:solidFill>
                            <a:srgbClr val="29265B"/>
                          </a:solidFill>
                          <a:latin typeface="Helvetica" pitchFamily="2" charset="0"/>
                        </a:rPr>
                        <a:t>Avg. Revenue Growth</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000" b="0" i="0" dirty="0">
                          <a:solidFill>
                            <a:srgbClr val="29265B"/>
                          </a:solidFill>
                          <a:latin typeface="Helvetica" pitchFamily="2" charset="0"/>
                        </a:rPr>
                        <a:t>% Recurring Revenue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94558440"/>
                  </a:ext>
                </a:extLst>
              </a:tr>
            </a:tbl>
          </a:graphicData>
        </a:graphic>
      </p:graphicFrame>
      <p:sp>
        <p:nvSpPr>
          <p:cNvPr id="13" name="Rectangle 12">
            <a:extLst>
              <a:ext uri="{FF2B5EF4-FFF2-40B4-BE49-F238E27FC236}">
                <a16:creationId xmlns:a16="http://schemas.microsoft.com/office/drawing/2014/main" id="{2B749D93-46C2-594E-BB5F-F35B1AEE0036}"/>
              </a:ext>
            </a:extLst>
          </p:cNvPr>
          <p:cNvSpPr/>
          <p:nvPr/>
        </p:nvSpPr>
        <p:spPr>
          <a:xfrm>
            <a:off x="484888" y="3719971"/>
            <a:ext cx="2567369" cy="307777"/>
          </a:xfrm>
          <a:prstGeom prst="rect">
            <a:avLst/>
          </a:prstGeom>
        </p:spPr>
        <p:txBody>
          <a:bodyPr wrap="none" lIns="0">
            <a:spAutoFit/>
          </a:bodyPr>
          <a:lstStyle/>
          <a:p>
            <a:r>
              <a:rPr lang="en-GB" sz="1400" b="1" dirty="0">
                <a:solidFill>
                  <a:srgbClr val="29265B"/>
                </a:solidFill>
                <a:latin typeface="Arial" panose="020B0604020202020204" pitchFamily="34" charset="0"/>
                <a:cs typeface="Arial" panose="020B0604020202020204" pitchFamily="34" charset="0"/>
              </a:rPr>
              <a:t>Revenue Growth Distribution</a:t>
            </a:r>
          </a:p>
        </p:txBody>
      </p:sp>
      <p:sp>
        <p:nvSpPr>
          <p:cNvPr id="14" name="Rectangle 13">
            <a:extLst>
              <a:ext uri="{FF2B5EF4-FFF2-40B4-BE49-F238E27FC236}">
                <a16:creationId xmlns:a16="http://schemas.microsoft.com/office/drawing/2014/main" id="{F8AB7605-8045-0D40-85B4-04CFA0047348}"/>
              </a:ext>
            </a:extLst>
          </p:cNvPr>
          <p:cNvSpPr/>
          <p:nvPr/>
        </p:nvSpPr>
        <p:spPr>
          <a:xfrm>
            <a:off x="6543344" y="3719971"/>
            <a:ext cx="2480034" cy="307777"/>
          </a:xfrm>
          <a:prstGeom prst="rect">
            <a:avLst/>
          </a:prstGeom>
        </p:spPr>
        <p:txBody>
          <a:bodyPr wrap="none" lIns="36000">
            <a:spAutoFit/>
          </a:bodyPr>
          <a:lstStyle/>
          <a:p>
            <a:r>
              <a:rPr lang="en-GB" sz="1400" b="1" dirty="0">
                <a:solidFill>
                  <a:srgbClr val="29265B"/>
                </a:solidFill>
                <a:latin typeface="Arial" panose="020B0604020202020204" pitchFamily="34" charset="0"/>
                <a:cs typeface="Arial" panose="020B0604020202020204" pitchFamily="34" charset="0"/>
              </a:rPr>
              <a:t>EBITDA Margin Distribution</a:t>
            </a:r>
          </a:p>
        </p:txBody>
      </p:sp>
      <p:sp>
        <p:nvSpPr>
          <p:cNvPr id="15" name="TextBox 14">
            <a:extLst>
              <a:ext uri="{FF2B5EF4-FFF2-40B4-BE49-F238E27FC236}">
                <a16:creationId xmlns:a16="http://schemas.microsoft.com/office/drawing/2014/main" id="{B6EBC132-544E-324F-AEDC-E56E6C6FE9BE}"/>
              </a:ext>
            </a:extLst>
          </p:cNvPr>
          <p:cNvSpPr txBox="1"/>
          <p:nvPr/>
        </p:nvSpPr>
        <p:spPr>
          <a:xfrm rot="16200000">
            <a:off x="-208620" y="4695765"/>
            <a:ext cx="1670684" cy="415498"/>
          </a:xfrm>
          <a:prstGeom prst="rect">
            <a:avLst/>
          </a:prstGeom>
          <a:noFill/>
        </p:spPr>
        <p:txBody>
          <a:bodyPr wrap="square" rtlCol="0" anchor="ctr">
            <a:spAutoFit/>
          </a:bodyPr>
          <a:lstStyle/>
          <a:p>
            <a:pPr algn="ctr"/>
            <a:r>
              <a:rPr lang="en-US" sz="1000" dirty="0">
                <a:solidFill>
                  <a:schemeClr val="accent1"/>
                </a:solidFill>
                <a:latin typeface="Arial" panose="020B0604020202020204" pitchFamily="34" charset="0"/>
                <a:cs typeface="Arial" panose="020B0604020202020204" pitchFamily="34" charset="0"/>
              </a:rPr>
              <a:t>Number of Companies</a:t>
            </a:r>
          </a:p>
          <a:p>
            <a:pPr algn="ctr"/>
            <a:endParaRPr lang="en-GB" sz="1000" dirty="0">
              <a:solidFill>
                <a:schemeClr val="accent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BA877E5-BFBE-B943-A9C8-1ED33352EF49}"/>
              </a:ext>
            </a:extLst>
          </p:cNvPr>
          <p:cNvSpPr txBox="1"/>
          <p:nvPr/>
        </p:nvSpPr>
        <p:spPr>
          <a:xfrm rot="16200000">
            <a:off x="5915751" y="4694977"/>
            <a:ext cx="1670684" cy="415498"/>
          </a:xfrm>
          <a:prstGeom prst="rect">
            <a:avLst/>
          </a:prstGeom>
          <a:noFill/>
        </p:spPr>
        <p:txBody>
          <a:bodyPr wrap="square" rtlCol="0">
            <a:spAutoFit/>
          </a:bodyPr>
          <a:lstStyle/>
          <a:p>
            <a:pPr algn="ctr"/>
            <a:r>
              <a:rPr lang="en-US" sz="1000" dirty="0">
                <a:solidFill>
                  <a:schemeClr val="accent1"/>
                </a:solidFill>
                <a:latin typeface="Arial" panose="020B0604020202020204" pitchFamily="34" charset="0"/>
                <a:cs typeface="Arial" panose="020B0604020202020204" pitchFamily="34" charset="0"/>
              </a:rPr>
              <a:t>Number of Companies</a:t>
            </a:r>
          </a:p>
          <a:p>
            <a:pPr algn="ctr"/>
            <a:endParaRPr lang="en-GB" sz="1000" dirty="0">
              <a:solidFill>
                <a:schemeClr val="accent1"/>
              </a:solidFill>
              <a:latin typeface="Arial" panose="020B0604020202020204" pitchFamily="34" charset="0"/>
              <a:cs typeface="Arial" panose="020B0604020202020204" pitchFamily="34" charset="0"/>
            </a:endParaRPr>
          </a:p>
        </p:txBody>
      </p:sp>
      <p:graphicFrame>
        <p:nvGraphicFramePr>
          <p:cNvPr id="21" name="Chart 20">
            <a:extLst>
              <a:ext uri="{FF2B5EF4-FFF2-40B4-BE49-F238E27FC236}">
                <a16:creationId xmlns:a16="http://schemas.microsoft.com/office/drawing/2014/main" id="{C47948A2-C743-2492-3777-2A7DF0D7D2A4}"/>
              </a:ext>
            </a:extLst>
          </p:cNvPr>
          <p:cNvGraphicFramePr>
            <a:graphicFrameLocks/>
          </p:cNvGraphicFramePr>
          <p:nvPr/>
        </p:nvGraphicFramePr>
        <p:xfrm>
          <a:off x="2841832" y="1267959"/>
          <a:ext cx="4334256" cy="19751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hart 23">
            <a:extLst>
              <a:ext uri="{FF2B5EF4-FFF2-40B4-BE49-F238E27FC236}">
                <a16:creationId xmlns:a16="http://schemas.microsoft.com/office/drawing/2014/main" id="{026B0EB5-2837-4322-9B96-0F8469935E29}"/>
              </a:ext>
            </a:extLst>
          </p:cNvPr>
          <p:cNvGraphicFramePr>
            <a:graphicFrameLocks/>
          </p:cNvGraphicFramePr>
          <p:nvPr/>
        </p:nvGraphicFramePr>
        <p:xfrm>
          <a:off x="6731405" y="3903282"/>
          <a:ext cx="5056632" cy="23957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Chart 26">
            <a:extLst>
              <a:ext uri="{FF2B5EF4-FFF2-40B4-BE49-F238E27FC236}">
                <a16:creationId xmlns:a16="http://schemas.microsoft.com/office/drawing/2014/main" id="{31C8342A-025D-2979-0AC1-95DA59E695A0}"/>
              </a:ext>
            </a:extLst>
          </p:cNvPr>
          <p:cNvGraphicFramePr>
            <a:graphicFrameLocks/>
          </p:cNvGraphicFramePr>
          <p:nvPr/>
        </p:nvGraphicFramePr>
        <p:xfrm>
          <a:off x="689327" y="3842321"/>
          <a:ext cx="4992624" cy="2404872"/>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 Placeholder 3">
            <a:extLst>
              <a:ext uri="{FF2B5EF4-FFF2-40B4-BE49-F238E27FC236}">
                <a16:creationId xmlns:a16="http://schemas.microsoft.com/office/drawing/2014/main" id="{D482623B-2752-A99C-2E12-29B0152E7F6D}"/>
              </a:ext>
            </a:extLst>
          </p:cNvPr>
          <p:cNvSpPr txBox="1">
            <a:spLocks/>
          </p:cNvSpPr>
          <p:nvPr/>
        </p:nvSpPr>
        <p:spPr>
          <a:xfrm>
            <a:off x="8234422" y="6422285"/>
            <a:ext cx="3413125" cy="292100"/>
          </a:xfrm>
          <a:prstGeom prst="rect">
            <a:avLst/>
          </a:prstGeom>
          <a:ln>
            <a:no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HR Technology Sector M&amp;A Review</a:t>
            </a:r>
            <a:endParaRPr lang="en-US" dirty="0"/>
          </a:p>
        </p:txBody>
      </p:sp>
      <p:sp>
        <p:nvSpPr>
          <p:cNvPr id="25" name="Title 1">
            <a:extLst>
              <a:ext uri="{FF2B5EF4-FFF2-40B4-BE49-F238E27FC236}">
                <a16:creationId xmlns:a16="http://schemas.microsoft.com/office/drawing/2014/main" id="{0523D1AD-AC82-D016-F76F-6A13EE69D4B9}"/>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1327872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7E92716-3FBA-9A41-96AD-A933BB09ACC9}"/>
              </a:ext>
            </a:extLst>
          </p:cNvPr>
          <p:cNvSpPr>
            <a:spLocks noGrp="1"/>
          </p:cNvSpPr>
          <p:nvPr>
            <p:ph type="body" sz="quarter" idx="10"/>
          </p:nvPr>
        </p:nvSpPr>
        <p:spPr/>
        <p:txBody>
          <a:bodyPr/>
          <a:lstStyle/>
          <a:p>
            <a:r>
              <a:rPr lang="en-US" dirty="0"/>
              <a:t>GOLDENHILL HRTECH INDEX</a:t>
            </a:r>
          </a:p>
        </p:txBody>
      </p:sp>
      <p:graphicFrame>
        <p:nvGraphicFramePr>
          <p:cNvPr id="8" name="Chart 7">
            <a:extLst>
              <a:ext uri="{FF2B5EF4-FFF2-40B4-BE49-F238E27FC236}">
                <a16:creationId xmlns:a16="http://schemas.microsoft.com/office/drawing/2014/main" id="{518190B0-E983-5AB3-1325-F18ACC6F5A2F}"/>
              </a:ext>
            </a:extLst>
          </p:cNvPr>
          <p:cNvGraphicFramePr>
            <a:graphicFrameLocks/>
          </p:cNvGraphicFramePr>
          <p:nvPr/>
        </p:nvGraphicFramePr>
        <p:xfrm>
          <a:off x="324465" y="1147566"/>
          <a:ext cx="11539728"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3">
            <a:extLst>
              <a:ext uri="{FF2B5EF4-FFF2-40B4-BE49-F238E27FC236}">
                <a16:creationId xmlns:a16="http://schemas.microsoft.com/office/drawing/2014/main" id="{9DA06FDC-BDC2-03EC-DBC8-8A03C627FD34}"/>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0" name="Title 1">
            <a:extLst>
              <a:ext uri="{FF2B5EF4-FFF2-40B4-BE49-F238E27FC236}">
                <a16:creationId xmlns:a16="http://schemas.microsoft.com/office/drawing/2014/main" id="{86CCE4AA-5139-70D0-A8A7-5B9CF66464DD}"/>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2067596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Chart 38">
            <a:extLst>
              <a:ext uri="{FF2B5EF4-FFF2-40B4-BE49-F238E27FC236}">
                <a16:creationId xmlns:a16="http://schemas.microsoft.com/office/drawing/2014/main" id="{139CA66F-5DD5-735B-651F-443D46A569CD}"/>
              </a:ext>
            </a:extLst>
          </p:cNvPr>
          <p:cNvGraphicFramePr>
            <a:graphicFrameLocks/>
          </p:cNvGraphicFramePr>
          <p:nvPr/>
        </p:nvGraphicFramePr>
        <p:xfrm>
          <a:off x="3974189" y="1271448"/>
          <a:ext cx="7891272" cy="470916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81A42A3-B7DE-4142-B325-E8BACC0FCE00}"/>
              </a:ext>
            </a:extLst>
          </p:cNvPr>
          <p:cNvSpPr/>
          <p:nvPr/>
        </p:nvSpPr>
        <p:spPr>
          <a:xfrm>
            <a:off x="337416" y="1271449"/>
            <a:ext cx="3058877" cy="26973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7E92716-3FBA-9A41-96AD-A933BB09ACC9}"/>
              </a:ext>
            </a:extLst>
          </p:cNvPr>
          <p:cNvSpPr>
            <a:spLocks noGrp="1"/>
          </p:cNvSpPr>
          <p:nvPr>
            <p:ph type="body" sz="quarter" idx="10"/>
          </p:nvPr>
        </p:nvSpPr>
        <p:spPr/>
        <p:txBody>
          <a:bodyPr/>
          <a:lstStyle/>
          <a:p>
            <a:r>
              <a:rPr lang="en-US" dirty="0"/>
              <a:t>PERFORMANCE QUADRANTS</a:t>
            </a:r>
          </a:p>
        </p:txBody>
      </p:sp>
      <p:sp>
        <p:nvSpPr>
          <p:cNvPr id="8" name="Rectangle 7">
            <a:extLst>
              <a:ext uri="{FF2B5EF4-FFF2-40B4-BE49-F238E27FC236}">
                <a16:creationId xmlns:a16="http://schemas.microsoft.com/office/drawing/2014/main" id="{CC8FE22B-D58F-4443-ABC0-550D03F2D284}"/>
              </a:ext>
            </a:extLst>
          </p:cNvPr>
          <p:cNvSpPr/>
          <p:nvPr/>
        </p:nvSpPr>
        <p:spPr>
          <a:xfrm>
            <a:off x="484495" y="1712802"/>
            <a:ext cx="2777719" cy="19443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251999" tIns="216000" rIns="108000" bIns="216000" rtlCol="0" anchor="t" anchorCtr="0">
            <a:spAutoFit/>
          </a:bodyPr>
          <a:lstStyle/>
          <a:p>
            <a:r>
              <a:rPr lang="en-US" sz="1400" dirty="0">
                <a:solidFill>
                  <a:schemeClr val="bg1"/>
                </a:solidFill>
                <a:latin typeface="Helvetica" pitchFamily="2" charset="0"/>
              </a:rPr>
              <a:t>The Rule of 40 is a </a:t>
            </a:r>
            <a:r>
              <a:rPr lang="en-US" sz="1400" dirty="0" err="1">
                <a:solidFill>
                  <a:schemeClr val="bg1"/>
                </a:solidFill>
                <a:latin typeface="Helvetica" pitchFamily="2" charset="0"/>
              </a:rPr>
              <a:t>recognised</a:t>
            </a:r>
            <a:r>
              <a:rPr lang="en-US" sz="1400" dirty="0">
                <a:solidFill>
                  <a:schemeClr val="bg1"/>
                </a:solidFill>
                <a:latin typeface="Helvetica" pitchFamily="2" charset="0"/>
              </a:rPr>
              <a:t> measure of health for SaaS companies, which states that Revenue Growth % and EBITDA Margin (profitability) should ideally add up to </a:t>
            </a:r>
            <a:br>
              <a:rPr lang="en-US" sz="1400" dirty="0">
                <a:solidFill>
                  <a:schemeClr val="bg1"/>
                </a:solidFill>
                <a:latin typeface="Helvetica" pitchFamily="2" charset="0"/>
              </a:rPr>
            </a:br>
            <a:r>
              <a:rPr lang="en-US" sz="1400" dirty="0">
                <a:solidFill>
                  <a:schemeClr val="bg1"/>
                </a:solidFill>
                <a:latin typeface="Helvetica" pitchFamily="2" charset="0"/>
              </a:rPr>
              <a:t>roughly 40%.</a:t>
            </a:r>
          </a:p>
        </p:txBody>
      </p:sp>
      <p:pic>
        <p:nvPicPr>
          <p:cNvPr id="11" name="Picture 10" descr="Icon&#10;&#10;Description automatically generated">
            <a:extLst>
              <a:ext uri="{FF2B5EF4-FFF2-40B4-BE49-F238E27FC236}">
                <a16:creationId xmlns:a16="http://schemas.microsoft.com/office/drawing/2014/main" id="{B09BFE30-5FBC-42A2-A832-DA9AEEC76F6C}"/>
              </a:ext>
            </a:extLst>
          </p:cNvPr>
          <p:cNvPicPr>
            <a:picLocks noChangeAspect="1"/>
          </p:cNvPicPr>
          <p:nvPr/>
        </p:nvPicPr>
        <p:blipFill>
          <a:blip r:embed="rId3"/>
          <a:stretch>
            <a:fillRect/>
          </a:stretch>
        </p:blipFill>
        <p:spPr>
          <a:xfrm>
            <a:off x="3004935" y="3448828"/>
            <a:ext cx="257280" cy="278720"/>
          </a:xfrm>
          <a:prstGeom prst="rect">
            <a:avLst/>
          </a:prstGeom>
        </p:spPr>
      </p:pic>
      <p:pic>
        <p:nvPicPr>
          <p:cNvPr id="12" name="Picture 11" descr="Icon&#10;&#10;Description automatically generated">
            <a:extLst>
              <a:ext uri="{FF2B5EF4-FFF2-40B4-BE49-F238E27FC236}">
                <a16:creationId xmlns:a16="http://schemas.microsoft.com/office/drawing/2014/main" id="{B342B2D7-DEDC-4B40-9CC2-050413FC87A7}"/>
              </a:ext>
            </a:extLst>
          </p:cNvPr>
          <p:cNvPicPr>
            <a:picLocks noChangeAspect="1"/>
          </p:cNvPicPr>
          <p:nvPr/>
        </p:nvPicPr>
        <p:blipFill>
          <a:blip r:embed="rId4"/>
          <a:stretch>
            <a:fillRect/>
          </a:stretch>
        </p:blipFill>
        <p:spPr>
          <a:xfrm>
            <a:off x="484496" y="1434082"/>
            <a:ext cx="257280" cy="278720"/>
          </a:xfrm>
          <a:prstGeom prst="rect">
            <a:avLst/>
          </a:prstGeom>
        </p:spPr>
      </p:pic>
      <p:sp>
        <p:nvSpPr>
          <p:cNvPr id="14" name="TextBox 1">
            <a:extLst>
              <a:ext uri="{FF2B5EF4-FFF2-40B4-BE49-F238E27FC236}">
                <a16:creationId xmlns:a16="http://schemas.microsoft.com/office/drawing/2014/main" id="{14B0BE1E-D780-4F20-9D10-C3C8F7BF237D}"/>
              </a:ext>
            </a:extLst>
          </p:cNvPr>
          <p:cNvSpPr txBox="1"/>
          <p:nvPr/>
        </p:nvSpPr>
        <p:spPr>
          <a:xfrm>
            <a:off x="6875937" y="1653164"/>
            <a:ext cx="1740449" cy="171147"/>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tx2"/>
                </a:solidFill>
                <a:latin typeface="Helvetica" pitchFamily="2" charset="0"/>
                <a:cs typeface="Arial" pitchFamily="34" charset="0"/>
              </a:rPr>
              <a:t>HIGHER MARGINS </a:t>
            </a:r>
          </a:p>
        </p:txBody>
      </p:sp>
      <p:sp>
        <p:nvSpPr>
          <p:cNvPr id="15" name="TextBox 1">
            <a:extLst>
              <a:ext uri="{FF2B5EF4-FFF2-40B4-BE49-F238E27FC236}">
                <a16:creationId xmlns:a16="http://schemas.microsoft.com/office/drawing/2014/main" id="{6B1FF60E-B76B-489B-AF9B-A8104B2849EA}"/>
              </a:ext>
            </a:extLst>
          </p:cNvPr>
          <p:cNvSpPr txBox="1"/>
          <p:nvPr/>
        </p:nvSpPr>
        <p:spPr>
          <a:xfrm>
            <a:off x="10985835" y="1738738"/>
            <a:ext cx="889151" cy="392228"/>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tx2"/>
                </a:solidFill>
                <a:latin typeface="Helvetica" pitchFamily="2" charset="0"/>
                <a:cs typeface="Arial" pitchFamily="34" charset="0"/>
              </a:rPr>
              <a:t>HIGHER</a:t>
            </a:r>
          </a:p>
          <a:p>
            <a:pPr algn="ctr"/>
            <a:r>
              <a:rPr lang="en-US" sz="1200" b="1" dirty="0">
                <a:solidFill>
                  <a:schemeClr val="tx2"/>
                </a:solidFill>
                <a:latin typeface="Helvetica" pitchFamily="2" charset="0"/>
                <a:cs typeface="Arial" pitchFamily="34" charset="0"/>
              </a:rPr>
              <a:t>GROWTH </a:t>
            </a:r>
          </a:p>
        </p:txBody>
      </p:sp>
      <p:cxnSp>
        <p:nvCxnSpPr>
          <p:cNvPr id="16" name="Straight Arrow Connector 15">
            <a:extLst>
              <a:ext uri="{FF2B5EF4-FFF2-40B4-BE49-F238E27FC236}">
                <a16:creationId xmlns:a16="http://schemas.microsoft.com/office/drawing/2014/main" id="{A88C8FBE-6CE5-4911-8B50-A93D3F0F3D6E}"/>
              </a:ext>
            </a:extLst>
          </p:cNvPr>
          <p:cNvCxnSpPr/>
          <p:nvPr/>
        </p:nvCxnSpPr>
        <p:spPr>
          <a:xfrm>
            <a:off x="6378962" y="1897252"/>
            <a:ext cx="3201626" cy="0"/>
          </a:xfrm>
          <a:prstGeom prst="straightConnector1">
            <a:avLst/>
          </a:prstGeom>
          <a:ln w="12700">
            <a:solidFill>
              <a:schemeClr val="bg1">
                <a:lumMod val="6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056C52D-807C-42C2-A590-9DEFC664A341}"/>
              </a:ext>
            </a:extLst>
          </p:cNvPr>
          <p:cNvCxnSpPr>
            <a:cxnSpLocks/>
          </p:cNvCxnSpPr>
          <p:nvPr/>
        </p:nvCxnSpPr>
        <p:spPr>
          <a:xfrm rot="16200000">
            <a:off x="10194326" y="3481698"/>
            <a:ext cx="2649640" cy="0"/>
          </a:xfrm>
          <a:prstGeom prst="straightConnector1">
            <a:avLst/>
          </a:prstGeom>
          <a:ln w="12700">
            <a:solidFill>
              <a:schemeClr val="bg1">
                <a:lumMod val="6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DDD4A01-AA13-410C-B1B0-3517B93000B7}"/>
              </a:ext>
            </a:extLst>
          </p:cNvPr>
          <p:cNvCxnSpPr>
            <a:cxnSpLocks/>
          </p:cNvCxnSpPr>
          <p:nvPr/>
        </p:nvCxnSpPr>
        <p:spPr>
          <a:xfrm>
            <a:off x="4410075" y="2908300"/>
            <a:ext cx="5684044" cy="2475706"/>
          </a:xfrm>
          <a:prstGeom prst="line">
            <a:avLst/>
          </a:prstGeom>
          <a:ln w="12700">
            <a:solidFill>
              <a:srgbClr val="595959"/>
            </a:solidFill>
            <a:prstDash val="dash"/>
          </a:ln>
        </p:spPr>
        <p:style>
          <a:lnRef idx="2">
            <a:schemeClr val="accent1"/>
          </a:lnRef>
          <a:fillRef idx="0">
            <a:schemeClr val="accent1"/>
          </a:fillRef>
          <a:effectRef idx="1">
            <a:schemeClr val="accent1"/>
          </a:effectRef>
          <a:fontRef idx="minor">
            <a:schemeClr val="tx1"/>
          </a:fontRef>
        </p:style>
      </p:cxnSp>
      <p:pic>
        <p:nvPicPr>
          <p:cNvPr id="24" name="Picture 6" descr="Insperity Centralizes Their Collective Knowledge Using Bloomfire">
            <a:extLst>
              <a:ext uri="{FF2B5EF4-FFF2-40B4-BE49-F238E27FC236}">
                <a16:creationId xmlns:a16="http://schemas.microsoft.com/office/drawing/2014/main" id="{BAD9945C-E2F4-47C3-8209-91B84BF6D613}"/>
              </a:ext>
            </a:extLst>
          </p:cNvPr>
          <p:cNvPicPr>
            <a:picLocks noChangeAspect="1" noChangeArrowheads="1"/>
          </p:cNvPicPr>
          <p:nvPr/>
        </p:nvPicPr>
        <p:blipFill>
          <a:blip r:embed="rId5">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5644352" y="4050139"/>
            <a:ext cx="836099" cy="160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ADP (company) - Wikipedia">
            <a:extLst>
              <a:ext uri="{FF2B5EF4-FFF2-40B4-BE49-F238E27FC236}">
                <a16:creationId xmlns:a16="http://schemas.microsoft.com/office/drawing/2014/main" id="{A15909E5-800F-4139-8204-E7F365AC790A}"/>
              </a:ext>
            </a:extLst>
          </p:cNvPr>
          <p:cNvPicPr>
            <a:picLocks noChangeAspect="1" noChangeArrowheads="1"/>
          </p:cNvPicPr>
          <p:nvPr/>
        </p:nvPicPr>
        <p:blipFill>
          <a:blip r:embed="rId6">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8270883" y="4523027"/>
            <a:ext cx="482890" cy="2024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Paychex: Payroll &amp; HR Solutions">
            <a:extLst>
              <a:ext uri="{FF2B5EF4-FFF2-40B4-BE49-F238E27FC236}">
                <a16:creationId xmlns:a16="http://schemas.microsoft.com/office/drawing/2014/main" id="{A96A2F4F-0E30-466B-B54A-38368C8E4322}"/>
              </a:ext>
            </a:extLst>
          </p:cNvPr>
          <p:cNvPicPr>
            <a:picLocks noChangeAspect="1" noChangeArrowheads="1"/>
          </p:cNvPicPr>
          <p:nvPr/>
        </p:nvPicPr>
        <p:blipFill>
          <a:blip r:embed="rId7">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10465786" y="4325805"/>
            <a:ext cx="740126" cy="12791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ReadyTech announces partnership with Flare HR — HR3">
            <a:extLst>
              <a:ext uri="{FF2B5EF4-FFF2-40B4-BE49-F238E27FC236}">
                <a16:creationId xmlns:a16="http://schemas.microsoft.com/office/drawing/2014/main" id="{982A4C09-8185-4985-B8ED-C5187914911C}"/>
              </a:ext>
            </a:extLst>
          </p:cNvPr>
          <p:cNvPicPr>
            <a:picLocks noChangeAspect="1" noChangeArrowheads="1"/>
          </p:cNvPicPr>
          <p:nvPr/>
        </p:nvPicPr>
        <p:blipFill>
          <a:blip r:embed="rId8">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9385904" y="2465895"/>
            <a:ext cx="674892" cy="46567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In-demand talent on demand.™ Upwork is how.™">
            <a:extLst>
              <a:ext uri="{FF2B5EF4-FFF2-40B4-BE49-F238E27FC236}">
                <a16:creationId xmlns:a16="http://schemas.microsoft.com/office/drawing/2014/main" id="{CA150194-DBBB-49B0-BD60-5840A8B227C3}"/>
              </a:ext>
            </a:extLst>
          </p:cNvPr>
          <p:cNvPicPr>
            <a:picLocks noChangeAspect="1" noChangeArrowheads="1"/>
          </p:cNvPicPr>
          <p:nvPr/>
        </p:nvPicPr>
        <p:blipFill>
          <a:blip r:embed="rId9">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4526360" y="3655310"/>
            <a:ext cx="753808" cy="20541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4" descr="Atoss Software | Crunchbase">
            <a:extLst>
              <a:ext uri="{FF2B5EF4-FFF2-40B4-BE49-F238E27FC236}">
                <a16:creationId xmlns:a16="http://schemas.microsoft.com/office/drawing/2014/main" id="{6DF8AB64-3338-4D82-9E77-B6A7B646E540}"/>
              </a:ext>
            </a:extLst>
          </p:cNvPr>
          <p:cNvPicPr>
            <a:picLocks noChangeAspect="1" noChangeArrowheads="1"/>
          </p:cNvPicPr>
          <p:nvPr/>
        </p:nvPicPr>
        <p:blipFill rotWithShape="1">
          <a:blip r:embed="rId10">
            <a:clrChange>
              <a:clrFrom>
                <a:srgbClr val="FFFFFF"/>
              </a:clrFrom>
              <a:clrTo>
                <a:srgbClr val="FFFFFF">
                  <a:alpha val="0"/>
                </a:srgbClr>
              </a:clrTo>
            </a:clrChange>
            <a:grayscl/>
            <a:extLst>
              <a:ext uri="{28A0092B-C50C-407E-A947-70E740481C1C}">
                <a14:useLocalDpi xmlns:a14="http://schemas.microsoft.com/office/drawing/2010/main" val="0"/>
              </a:ext>
            </a:extLst>
          </a:blip>
          <a:srcRect t="36253" b="36788"/>
          <a:stretch/>
        </p:blipFill>
        <p:spPr bwMode="auto">
          <a:xfrm>
            <a:off x="9004107" y="4700878"/>
            <a:ext cx="862841" cy="2151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6" descr="Workday and PwC - US Alliance partners: PwC">
            <a:extLst>
              <a:ext uri="{FF2B5EF4-FFF2-40B4-BE49-F238E27FC236}">
                <a16:creationId xmlns:a16="http://schemas.microsoft.com/office/drawing/2014/main" id="{220AC00C-7F85-4F22-B9F8-F69A696EC309}"/>
              </a:ext>
            </a:extLst>
          </p:cNvPr>
          <p:cNvPicPr>
            <a:picLocks noChangeAspect="1" noChangeArrowheads="1"/>
          </p:cNvPicPr>
          <p:nvPr/>
        </p:nvPicPr>
        <p:blipFill rotWithShape="1">
          <a:blip r:embed="rId11">
            <a:clrChange>
              <a:clrFrom>
                <a:srgbClr val="FFFFFF"/>
              </a:clrFrom>
              <a:clrTo>
                <a:srgbClr val="FFFFFF">
                  <a:alpha val="0"/>
                </a:srgbClr>
              </a:clrTo>
            </a:clrChange>
            <a:grayscl/>
            <a:extLst>
              <a:ext uri="{28A0092B-C50C-407E-A947-70E740481C1C}">
                <a14:useLocalDpi xmlns:a14="http://schemas.microsoft.com/office/drawing/2010/main" val="0"/>
              </a:ext>
            </a:extLst>
          </a:blip>
          <a:srcRect l="6356" t="14834" r="8755" b="22365"/>
          <a:stretch/>
        </p:blipFill>
        <p:spPr bwMode="auto">
          <a:xfrm>
            <a:off x="7937216" y="3822085"/>
            <a:ext cx="782102" cy="29963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2" descr="Paycom logo and branding style guide | Paycom">
            <a:extLst>
              <a:ext uri="{FF2B5EF4-FFF2-40B4-BE49-F238E27FC236}">
                <a16:creationId xmlns:a16="http://schemas.microsoft.com/office/drawing/2014/main" id="{5D1613CC-9067-4DAA-A0A9-DE89CE564B2B}"/>
              </a:ext>
            </a:extLst>
          </p:cNvPr>
          <p:cNvPicPr>
            <a:picLocks noChangeAspect="1" noChangeArrowheads="1"/>
          </p:cNvPicPr>
          <p:nvPr/>
        </p:nvPicPr>
        <p:blipFill>
          <a:blip r:embed="rId12">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9778648" y="3266233"/>
            <a:ext cx="848950" cy="2181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4" descr="Paylocity">
            <a:extLst>
              <a:ext uri="{FF2B5EF4-FFF2-40B4-BE49-F238E27FC236}">
                <a16:creationId xmlns:a16="http://schemas.microsoft.com/office/drawing/2014/main" id="{E8750E84-9881-4626-8325-6665D37DE3BB}"/>
              </a:ext>
            </a:extLst>
          </p:cNvPr>
          <p:cNvPicPr>
            <a:picLocks noChangeAspect="1" noChangeArrowheads="1"/>
          </p:cNvPicPr>
          <p:nvPr/>
        </p:nvPicPr>
        <p:blipFill>
          <a:blip r:embed="rId13">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8118853" y="2995089"/>
            <a:ext cx="870451" cy="1865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8" descr="Investor zone | GBG">
            <a:extLst>
              <a:ext uri="{FF2B5EF4-FFF2-40B4-BE49-F238E27FC236}">
                <a16:creationId xmlns:a16="http://schemas.microsoft.com/office/drawing/2014/main" id="{4D5C8856-E19A-49FE-8FE2-B1C938B30A28}"/>
              </a:ext>
            </a:extLst>
          </p:cNvPr>
          <p:cNvPicPr>
            <a:picLocks noChangeAspect="1" noChangeArrowheads="1"/>
          </p:cNvPicPr>
          <p:nvPr/>
        </p:nvPicPr>
        <p:blipFill>
          <a:blip r:embed="rId14">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656879" y="4338238"/>
            <a:ext cx="525892" cy="1684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EEK | Bullhorn Marketplace">
            <a:extLst>
              <a:ext uri="{FF2B5EF4-FFF2-40B4-BE49-F238E27FC236}">
                <a16:creationId xmlns:a16="http://schemas.microsoft.com/office/drawing/2014/main" id="{E4659C8C-F977-4233-B997-03443855DD39}"/>
              </a:ext>
            </a:extLst>
          </p:cNvPr>
          <p:cNvPicPr>
            <a:picLocks noChangeAspect="1" noChangeArrowheads="1"/>
          </p:cNvPicPr>
          <p:nvPr/>
        </p:nvPicPr>
        <p:blipFill>
          <a:blip r:embed="rId15">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10849134" y="2995089"/>
            <a:ext cx="626469" cy="2259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ealthEquity">
            <a:extLst>
              <a:ext uri="{FF2B5EF4-FFF2-40B4-BE49-F238E27FC236}">
                <a16:creationId xmlns:a16="http://schemas.microsoft.com/office/drawing/2014/main" id="{777A4BC2-9306-4FD8-BE75-0B81881A0248}"/>
              </a:ext>
            </a:extLst>
          </p:cNvPr>
          <p:cNvPicPr>
            <a:picLocks noChangeAspect="1" noChangeArrowheads="1"/>
          </p:cNvPicPr>
          <p:nvPr/>
        </p:nvPicPr>
        <p:blipFill>
          <a:blip r:embed="rId16">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8916430" y="4267580"/>
            <a:ext cx="937421" cy="2554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enefitfocus BenefitsPlace Review | PCMag">
            <a:extLst>
              <a:ext uri="{FF2B5EF4-FFF2-40B4-BE49-F238E27FC236}">
                <a16:creationId xmlns:a16="http://schemas.microsoft.com/office/drawing/2014/main" id="{725665C0-E967-4325-B8D8-822717C94867}"/>
              </a:ext>
            </a:extLst>
          </p:cNvPr>
          <p:cNvPicPr>
            <a:picLocks noChangeAspect="1" noChangeArrowheads="1"/>
          </p:cNvPicPr>
          <p:nvPr/>
        </p:nvPicPr>
        <p:blipFill rotWithShape="1">
          <a:blip r:embed="rId17">
            <a:grayscl/>
            <a:extLst>
              <a:ext uri="{28A0092B-C50C-407E-A947-70E740481C1C}">
                <a14:useLocalDpi xmlns:a14="http://schemas.microsoft.com/office/drawing/2010/main" val="0"/>
              </a:ext>
            </a:extLst>
          </a:blip>
          <a:srcRect l="6522" t="39286" r="6522" b="39286"/>
          <a:stretch/>
        </p:blipFill>
        <p:spPr bwMode="auto">
          <a:xfrm>
            <a:off x="6875937" y="4839421"/>
            <a:ext cx="1105837" cy="15311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6508E229-57B1-43CD-A1C1-77F75F46E97D}"/>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324974" y="3448828"/>
            <a:ext cx="604387" cy="604387"/>
          </a:xfrm>
          <a:prstGeom prst="rect">
            <a:avLst/>
          </a:prstGeom>
        </p:spPr>
      </p:pic>
      <p:pic>
        <p:nvPicPr>
          <p:cNvPr id="1026" name="Picture 2" descr="DHI Group, Inc. - Home">
            <a:extLst>
              <a:ext uri="{FF2B5EF4-FFF2-40B4-BE49-F238E27FC236}">
                <a16:creationId xmlns:a16="http://schemas.microsoft.com/office/drawing/2014/main" id="{2D075F93-D812-4875-B55C-202D8ED5F4E9}"/>
              </a:ext>
            </a:extLst>
          </p:cNvPr>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7453269" y="3504317"/>
            <a:ext cx="535946" cy="26619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eridian Hcm Holding Inc. 2020 Current Report 8-K">
            <a:extLst>
              <a:ext uri="{FF2B5EF4-FFF2-40B4-BE49-F238E27FC236}">
                <a16:creationId xmlns:a16="http://schemas.microsoft.com/office/drawing/2014/main" id="{22B09902-5A03-4CED-BCAA-31883CA88B95}"/>
              </a:ext>
            </a:extLst>
          </p:cNvPr>
          <p:cNvPicPr>
            <a:picLocks noChangeAspect="1" noChangeArrowheads="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6456441" y="3750741"/>
            <a:ext cx="829553" cy="119512"/>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3">
            <a:extLst>
              <a:ext uri="{FF2B5EF4-FFF2-40B4-BE49-F238E27FC236}">
                <a16:creationId xmlns:a16="http://schemas.microsoft.com/office/drawing/2014/main" id="{76F4FC37-675D-7563-82D6-29425B0AB10E}"/>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42" name="Title 1">
            <a:extLst>
              <a:ext uri="{FF2B5EF4-FFF2-40B4-BE49-F238E27FC236}">
                <a16:creationId xmlns:a16="http://schemas.microsoft.com/office/drawing/2014/main" id="{75B97EC2-664D-7315-BC58-1D423799A507}"/>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1198418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F5150A-C1D0-45C9-85D3-400125468C06}"/>
              </a:ext>
            </a:extLst>
          </p:cNvPr>
          <p:cNvPicPr>
            <a:picLocks noChangeAspect="1"/>
          </p:cNvPicPr>
          <p:nvPr/>
        </p:nvPicPr>
        <p:blipFill>
          <a:blip r:embed="rId3"/>
          <a:srcRect t="11429" b="11429"/>
          <a:stretch/>
        </p:blipFill>
        <p:spPr>
          <a:xfrm>
            <a:off x="6097199" y="1518396"/>
            <a:ext cx="6094797" cy="4701600"/>
          </a:xfrm>
          <a:prstGeom prst="rect">
            <a:avLst/>
          </a:prstGeom>
        </p:spPr>
      </p:pic>
      <p:sp>
        <p:nvSpPr>
          <p:cNvPr id="17" name="Rectangle 16">
            <a:extLst>
              <a:ext uri="{FF2B5EF4-FFF2-40B4-BE49-F238E27FC236}">
                <a16:creationId xmlns:a16="http://schemas.microsoft.com/office/drawing/2014/main" id="{A7479164-2165-664F-9A40-46D89FBB9B89}"/>
              </a:ext>
            </a:extLst>
          </p:cNvPr>
          <p:cNvSpPr/>
          <p:nvPr/>
        </p:nvSpPr>
        <p:spPr>
          <a:xfrm>
            <a:off x="6097199" y="4859526"/>
            <a:ext cx="6096000" cy="1360470"/>
          </a:xfrm>
          <a:prstGeom prst="rect">
            <a:avLst/>
          </a:prstGeom>
          <a:solidFill>
            <a:srgbClr val="5F3058">
              <a:alpha val="6815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4F02D54-3458-104F-B2BB-EDBD574BE157}"/>
              </a:ext>
            </a:extLst>
          </p:cNvPr>
          <p:cNvSpPr>
            <a:spLocks noGrp="1"/>
          </p:cNvSpPr>
          <p:nvPr>
            <p:ph type="body" sz="quarter" idx="10"/>
          </p:nvPr>
        </p:nvSpPr>
        <p:spPr/>
        <p:txBody>
          <a:bodyPr/>
          <a:lstStyle/>
          <a:p>
            <a:r>
              <a:rPr lang="en-US" dirty="0"/>
              <a:t>HRTECH SECTOR</a:t>
            </a:r>
          </a:p>
        </p:txBody>
      </p:sp>
      <p:sp>
        <p:nvSpPr>
          <p:cNvPr id="5" name="Text Placeholder 4">
            <a:extLst>
              <a:ext uri="{FF2B5EF4-FFF2-40B4-BE49-F238E27FC236}">
                <a16:creationId xmlns:a16="http://schemas.microsoft.com/office/drawing/2014/main" id="{FCDA3AA9-E6E7-5346-AC09-02CCB99F2F4C}"/>
              </a:ext>
            </a:extLst>
          </p:cNvPr>
          <p:cNvSpPr txBox="1">
            <a:spLocks/>
          </p:cNvSpPr>
          <p:nvPr/>
        </p:nvSpPr>
        <p:spPr>
          <a:xfrm>
            <a:off x="333387" y="1458929"/>
            <a:ext cx="5448288" cy="4701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000"/>
              </a:lnSpc>
              <a:buNone/>
            </a:pPr>
            <a:r>
              <a:rPr lang="en-US" sz="1200" b="1" dirty="0">
                <a:solidFill>
                  <a:srgbClr val="5F3058"/>
                </a:solidFill>
                <a:latin typeface="Arial" panose="020B0604020202020204" pitchFamily="34" charset="0"/>
                <a:cs typeface="Arial" panose="020B0604020202020204" pitchFamily="34" charset="0"/>
              </a:rPr>
              <a:t>Introduction</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As the second quarter of 2022 has passed, technology continues to improve, modernise and innovate the HR Technology sector – the introduction of new products, services and software is becoming a daily occurrence across the globe. to help improve access to online e-learning initiatives, streamline the recruitment process and enhance the employee experience. </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In the age of ‘The Great Resignation’ where employees are quitting and switching jobs in record numbers, many employers are turning to personalised e-learning experiences, to help foster a culture of learning in the workplace and provide a career path for valuable talent. Nearly 49% of organisations have already increased their learning and development spend in 2022 and are implementing a combination of social learning, on-demand learning (resources, apps and e-learning platforms) and individualised learning (via podcasts, conferences and webinars). </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Additionally, there has also been a focus on the digitisation of internal processes. HR Technology has taken on a whole new role and will continue to help businesses manage their people and operations from anywhere in the world. Secondly, many recruitment agencies and HR departments are utilising AI-driven SaaS software solutions to attract, hire and retain top talent, automate key people processes and transform the way they identify and develop the skills of the future. </a:t>
            </a:r>
          </a:p>
        </p:txBody>
      </p:sp>
      <p:sp>
        <p:nvSpPr>
          <p:cNvPr id="21" name="Rectangle 20">
            <a:extLst>
              <a:ext uri="{FF2B5EF4-FFF2-40B4-BE49-F238E27FC236}">
                <a16:creationId xmlns:a16="http://schemas.microsoft.com/office/drawing/2014/main" id="{DEAA43AB-18C2-A640-9C31-D3EDF86275AD}"/>
              </a:ext>
            </a:extLst>
          </p:cNvPr>
          <p:cNvSpPr/>
          <p:nvPr/>
        </p:nvSpPr>
        <p:spPr>
          <a:xfrm>
            <a:off x="6298776" y="5306265"/>
            <a:ext cx="5691641" cy="661720"/>
          </a:xfrm>
          <a:prstGeom prst="rect">
            <a:avLst/>
          </a:prstGeom>
        </p:spPr>
        <p:txBody>
          <a:bodyPr wrap="square">
            <a:spAutoFit/>
          </a:bodyPr>
          <a:lstStyle/>
          <a:p>
            <a:pPr algn="ctr">
              <a:spcAft>
                <a:spcPts val="600"/>
              </a:spcAft>
            </a:pPr>
            <a:r>
              <a:rPr lang="en-GB" sz="1600" dirty="0">
                <a:solidFill>
                  <a:schemeClr val="bg1"/>
                </a:solidFill>
                <a:latin typeface="Arial" panose="020B0604020202020204" pitchFamily="34" charset="0"/>
                <a:cs typeface="Arial" panose="020B0604020202020204" pitchFamily="34" charset="0"/>
              </a:rPr>
              <a:t>Technology continues to improve, modernise</a:t>
            </a:r>
          </a:p>
          <a:p>
            <a:pPr algn="ctr">
              <a:spcAft>
                <a:spcPts val="600"/>
              </a:spcAft>
            </a:pPr>
            <a:r>
              <a:rPr lang="en-GB" sz="1600" dirty="0">
                <a:solidFill>
                  <a:schemeClr val="bg1"/>
                </a:solidFill>
                <a:latin typeface="Arial" panose="020B0604020202020204" pitchFamily="34" charset="0"/>
                <a:cs typeface="Arial" panose="020B0604020202020204" pitchFamily="34" charset="0"/>
              </a:rPr>
              <a:t> and innovate the HR Tech sector. </a:t>
            </a:r>
            <a:endParaRPr lang="en-GB" sz="1600" dirty="0">
              <a:solidFill>
                <a:schemeClr val="bg1"/>
              </a:solidFill>
              <a:highlight>
                <a:srgbClr val="FFFF00"/>
              </a:highlight>
              <a:latin typeface="Arial" panose="020B0604020202020204" pitchFamily="34" charset="0"/>
              <a:cs typeface="Arial" panose="020B0604020202020204" pitchFamily="34" charset="0"/>
            </a:endParaRPr>
          </a:p>
        </p:txBody>
      </p:sp>
      <p:pic>
        <p:nvPicPr>
          <p:cNvPr id="12" name="Picture 11" descr="Icon&#10;&#10;Description automatically generated">
            <a:extLst>
              <a:ext uri="{FF2B5EF4-FFF2-40B4-BE49-F238E27FC236}">
                <a16:creationId xmlns:a16="http://schemas.microsoft.com/office/drawing/2014/main" id="{03A8F398-0618-8C47-9466-8619D4D4C9AD}"/>
              </a:ext>
            </a:extLst>
          </p:cNvPr>
          <p:cNvPicPr>
            <a:picLocks noChangeAspect="1"/>
          </p:cNvPicPr>
          <p:nvPr/>
        </p:nvPicPr>
        <p:blipFill>
          <a:blip r:embed="rId4"/>
          <a:stretch>
            <a:fillRect/>
          </a:stretch>
        </p:blipFill>
        <p:spPr>
          <a:xfrm>
            <a:off x="11777063" y="5682584"/>
            <a:ext cx="257280" cy="278720"/>
          </a:xfrm>
          <a:prstGeom prst="rect">
            <a:avLst/>
          </a:prstGeom>
        </p:spPr>
      </p:pic>
      <p:pic>
        <p:nvPicPr>
          <p:cNvPr id="18" name="Picture 17" descr="Icon&#10;&#10;Description automatically generated">
            <a:extLst>
              <a:ext uri="{FF2B5EF4-FFF2-40B4-BE49-F238E27FC236}">
                <a16:creationId xmlns:a16="http://schemas.microsoft.com/office/drawing/2014/main" id="{E1DD55FA-08F4-CA40-A96D-7272988E22A3}"/>
              </a:ext>
            </a:extLst>
          </p:cNvPr>
          <p:cNvPicPr>
            <a:picLocks noChangeAspect="1"/>
          </p:cNvPicPr>
          <p:nvPr/>
        </p:nvPicPr>
        <p:blipFill>
          <a:blip r:embed="rId5"/>
          <a:stretch>
            <a:fillRect/>
          </a:stretch>
        </p:blipFill>
        <p:spPr>
          <a:xfrm>
            <a:off x="6243076" y="5000853"/>
            <a:ext cx="257280" cy="278720"/>
          </a:xfrm>
          <a:prstGeom prst="rect">
            <a:avLst/>
          </a:prstGeom>
        </p:spPr>
      </p:pic>
      <p:sp>
        <p:nvSpPr>
          <p:cNvPr id="23" name="Text Placeholder 3">
            <a:extLst>
              <a:ext uri="{FF2B5EF4-FFF2-40B4-BE49-F238E27FC236}">
                <a16:creationId xmlns:a16="http://schemas.microsoft.com/office/drawing/2014/main" id="{7E954E1D-8E29-3AA6-162C-E4DD32568CED}"/>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24" name="Title 1">
            <a:extLst>
              <a:ext uri="{FF2B5EF4-FFF2-40B4-BE49-F238E27FC236}">
                <a16:creationId xmlns:a16="http://schemas.microsoft.com/office/drawing/2014/main" id="{F2FB1390-7F36-7B6A-11A1-18967B47C338}"/>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2082163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hart 33">
            <a:extLst>
              <a:ext uri="{FF2B5EF4-FFF2-40B4-BE49-F238E27FC236}">
                <a16:creationId xmlns:a16="http://schemas.microsoft.com/office/drawing/2014/main" id="{242920DA-1264-174B-76DA-8A9388C69E77}"/>
              </a:ext>
            </a:extLst>
          </p:cNvPr>
          <p:cNvGraphicFramePr>
            <a:graphicFrameLocks/>
          </p:cNvGraphicFramePr>
          <p:nvPr>
            <p:extLst>
              <p:ext uri="{D42A27DB-BD31-4B8C-83A1-F6EECF244321}">
                <p14:modId xmlns:p14="http://schemas.microsoft.com/office/powerpoint/2010/main" val="649787067"/>
              </p:ext>
            </p:extLst>
          </p:nvPr>
        </p:nvGraphicFramePr>
        <p:xfrm>
          <a:off x="3940695" y="1309955"/>
          <a:ext cx="7909560" cy="5084064"/>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81A42A3-B7DE-4142-B325-E8BACC0FCE00}"/>
              </a:ext>
            </a:extLst>
          </p:cNvPr>
          <p:cNvSpPr/>
          <p:nvPr/>
        </p:nvSpPr>
        <p:spPr>
          <a:xfrm>
            <a:off x="337416" y="1271448"/>
            <a:ext cx="3058877" cy="36434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7E92716-3FBA-9A41-96AD-A933BB09ACC9}"/>
              </a:ext>
            </a:extLst>
          </p:cNvPr>
          <p:cNvSpPr>
            <a:spLocks noGrp="1"/>
          </p:cNvSpPr>
          <p:nvPr>
            <p:ph type="body" sz="quarter" idx="10"/>
          </p:nvPr>
        </p:nvSpPr>
        <p:spPr/>
        <p:txBody>
          <a:bodyPr/>
          <a:lstStyle/>
          <a:p>
            <a:r>
              <a:rPr lang="en-US" dirty="0"/>
              <a:t>REVENUE GROWTH AS A VALUE DRIVER</a:t>
            </a:r>
          </a:p>
        </p:txBody>
      </p:sp>
      <p:sp>
        <p:nvSpPr>
          <p:cNvPr id="8" name="Rectangle 7">
            <a:extLst>
              <a:ext uri="{FF2B5EF4-FFF2-40B4-BE49-F238E27FC236}">
                <a16:creationId xmlns:a16="http://schemas.microsoft.com/office/drawing/2014/main" id="{CC8FE22B-D58F-4443-ABC0-550D03F2D284}"/>
              </a:ext>
            </a:extLst>
          </p:cNvPr>
          <p:cNvSpPr/>
          <p:nvPr/>
        </p:nvSpPr>
        <p:spPr>
          <a:xfrm>
            <a:off x="484495" y="1712802"/>
            <a:ext cx="2777719" cy="30215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251999" tIns="216000" rIns="108000" bIns="216000" rtlCol="0" anchor="t" anchorCtr="0">
            <a:spAutoFit/>
          </a:bodyPr>
          <a:lstStyle/>
          <a:p>
            <a:r>
              <a:rPr lang="en-US" sz="1400" dirty="0">
                <a:solidFill>
                  <a:schemeClr val="bg1"/>
                </a:solidFill>
                <a:latin typeface="Helvetica" pitchFamily="2" charset="0"/>
              </a:rPr>
              <a:t>Revenue growth continues to be one of the most important drivers for higher valuations. The companies exhibiting the highest expected revenue growth this year are Fiverr (freelancing marketplace) and Ready Tech (people management software provider) and LTG (talent development software provider). </a:t>
            </a:r>
            <a:endParaRPr lang="en-GB" sz="1400" dirty="0">
              <a:solidFill>
                <a:schemeClr val="bg1"/>
              </a:solidFill>
              <a:latin typeface="Helvetica" pitchFamily="2" charset="0"/>
            </a:endParaRPr>
          </a:p>
        </p:txBody>
      </p:sp>
      <p:pic>
        <p:nvPicPr>
          <p:cNvPr id="11" name="Picture 10" descr="Icon&#10;&#10;Description automatically generated">
            <a:extLst>
              <a:ext uri="{FF2B5EF4-FFF2-40B4-BE49-F238E27FC236}">
                <a16:creationId xmlns:a16="http://schemas.microsoft.com/office/drawing/2014/main" id="{B09BFE30-5FBC-42A2-A832-DA9AEEC76F6C}"/>
              </a:ext>
            </a:extLst>
          </p:cNvPr>
          <p:cNvPicPr>
            <a:picLocks noChangeAspect="1"/>
          </p:cNvPicPr>
          <p:nvPr/>
        </p:nvPicPr>
        <p:blipFill>
          <a:blip r:embed="rId3"/>
          <a:stretch>
            <a:fillRect/>
          </a:stretch>
        </p:blipFill>
        <p:spPr>
          <a:xfrm>
            <a:off x="3004935" y="4468003"/>
            <a:ext cx="257280" cy="278720"/>
          </a:xfrm>
          <a:prstGeom prst="rect">
            <a:avLst/>
          </a:prstGeom>
        </p:spPr>
      </p:pic>
      <p:pic>
        <p:nvPicPr>
          <p:cNvPr id="12" name="Picture 11" descr="Icon&#10;&#10;Description automatically generated">
            <a:extLst>
              <a:ext uri="{FF2B5EF4-FFF2-40B4-BE49-F238E27FC236}">
                <a16:creationId xmlns:a16="http://schemas.microsoft.com/office/drawing/2014/main" id="{B342B2D7-DEDC-4B40-9CC2-050413FC87A7}"/>
              </a:ext>
            </a:extLst>
          </p:cNvPr>
          <p:cNvPicPr>
            <a:picLocks noChangeAspect="1"/>
          </p:cNvPicPr>
          <p:nvPr/>
        </p:nvPicPr>
        <p:blipFill>
          <a:blip r:embed="rId4"/>
          <a:stretch>
            <a:fillRect/>
          </a:stretch>
        </p:blipFill>
        <p:spPr>
          <a:xfrm>
            <a:off x="484496" y="1434082"/>
            <a:ext cx="257280" cy="278720"/>
          </a:xfrm>
          <a:prstGeom prst="rect">
            <a:avLst/>
          </a:prstGeom>
        </p:spPr>
      </p:pic>
      <p:pic>
        <p:nvPicPr>
          <p:cNvPr id="14" name="Picture 13">
            <a:extLst>
              <a:ext uri="{FF2B5EF4-FFF2-40B4-BE49-F238E27FC236}">
                <a16:creationId xmlns:a16="http://schemas.microsoft.com/office/drawing/2014/main" id="{228A61AD-0825-4500-A089-CB528771550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445857" y="4702738"/>
            <a:ext cx="604387" cy="604387"/>
          </a:xfrm>
          <a:prstGeom prst="rect">
            <a:avLst/>
          </a:prstGeom>
        </p:spPr>
      </p:pic>
      <p:pic>
        <p:nvPicPr>
          <p:cNvPr id="15" name="Picture 12" descr="Paylocity Launches New Product Features to Help Organizations Recruit,  Rehire and Engage Employees in Touchless Work Environments">
            <a:extLst>
              <a:ext uri="{FF2B5EF4-FFF2-40B4-BE49-F238E27FC236}">
                <a16:creationId xmlns:a16="http://schemas.microsoft.com/office/drawing/2014/main" id="{B6455C7C-92C4-419E-94A5-5481CD3D8296}"/>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8829117" y="4106885"/>
            <a:ext cx="817299" cy="1894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Seek Limited - Wikipedia">
            <a:extLst>
              <a:ext uri="{FF2B5EF4-FFF2-40B4-BE49-F238E27FC236}">
                <a16:creationId xmlns:a16="http://schemas.microsoft.com/office/drawing/2014/main" id="{09E5C330-465A-4A0D-A616-BEEBD9AE24F1}"/>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8417478" y="4587510"/>
            <a:ext cx="674825" cy="2657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ADP (company) - Wikipedia">
            <a:extLst>
              <a:ext uri="{FF2B5EF4-FFF2-40B4-BE49-F238E27FC236}">
                <a16:creationId xmlns:a16="http://schemas.microsoft.com/office/drawing/2014/main" id="{11784B91-89A4-485B-A56A-A0513D508F91}"/>
              </a:ext>
            </a:extLst>
          </p:cNvPr>
          <p:cNvPicPr>
            <a:picLocks noChangeAspect="1" noChangeArrowheads="1"/>
          </p:cNvPicPr>
          <p:nvPr/>
        </p:nvPicPr>
        <p:blipFill>
          <a:blip r:embed="rId8">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5840143" y="4712054"/>
            <a:ext cx="447338" cy="2028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nsperity Centralizes Their Collective Knowledge Using Bloomfire">
            <a:extLst>
              <a:ext uri="{FF2B5EF4-FFF2-40B4-BE49-F238E27FC236}">
                <a16:creationId xmlns:a16="http://schemas.microsoft.com/office/drawing/2014/main" id="{AD58EB90-76E0-426F-87BF-592D2D553F12}"/>
              </a:ext>
            </a:extLst>
          </p:cNvPr>
          <p:cNvPicPr>
            <a:picLocks noChangeAspect="1" noChangeArrowheads="1"/>
          </p:cNvPicPr>
          <p:nvPr/>
        </p:nvPicPr>
        <p:blipFill>
          <a:blip r:embed="rId9">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6539680" y="5240372"/>
            <a:ext cx="709109" cy="1470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 descr="Atoss Software | Crunchbase">
            <a:extLst>
              <a:ext uri="{FF2B5EF4-FFF2-40B4-BE49-F238E27FC236}">
                <a16:creationId xmlns:a16="http://schemas.microsoft.com/office/drawing/2014/main" id="{FCC53C00-F7ED-4E5E-A253-6D30C8D0ADD0}"/>
              </a:ext>
            </a:extLst>
          </p:cNvPr>
          <p:cNvPicPr>
            <a:picLocks noChangeAspect="1" noChangeArrowheads="1"/>
          </p:cNvPicPr>
          <p:nvPr/>
        </p:nvPicPr>
        <p:blipFill rotWithShape="1">
          <a:blip r:embed="rId10">
            <a:clrChange>
              <a:clrFrom>
                <a:srgbClr val="FFFFFF"/>
              </a:clrFrom>
              <a:clrTo>
                <a:srgbClr val="FFFFFF">
                  <a:alpha val="0"/>
                </a:srgbClr>
              </a:clrTo>
            </a:clrChange>
            <a:grayscl/>
            <a:extLst>
              <a:ext uri="{28A0092B-C50C-407E-A947-70E740481C1C}">
                <a14:useLocalDpi xmlns:a14="http://schemas.microsoft.com/office/drawing/2010/main" val="0"/>
              </a:ext>
            </a:extLst>
          </a:blip>
          <a:srcRect t="36253" b="36788"/>
          <a:stretch/>
        </p:blipFill>
        <p:spPr bwMode="auto">
          <a:xfrm>
            <a:off x="4812661" y="4201594"/>
            <a:ext cx="731499" cy="197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8" descr="Investor zone | GBG">
            <a:extLst>
              <a:ext uri="{FF2B5EF4-FFF2-40B4-BE49-F238E27FC236}">
                <a16:creationId xmlns:a16="http://schemas.microsoft.com/office/drawing/2014/main" id="{48A6D3D4-D882-4019-BE78-F4391140E44F}"/>
              </a:ext>
            </a:extLst>
          </p:cNvPr>
          <p:cNvPicPr>
            <a:picLocks noChangeAspect="1" noChangeArrowheads="1"/>
          </p:cNvPicPr>
          <p:nvPr/>
        </p:nvPicPr>
        <p:blipFill>
          <a:blip r:embed="rId11">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6369495" y="4995323"/>
            <a:ext cx="483408" cy="1548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In-demand talent on demand.™ Upwork is how.™">
            <a:extLst>
              <a:ext uri="{FF2B5EF4-FFF2-40B4-BE49-F238E27FC236}">
                <a16:creationId xmlns:a16="http://schemas.microsoft.com/office/drawing/2014/main" id="{066A61A7-64AB-4D1D-97FA-16F5AFC229A4}"/>
              </a:ext>
            </a:extLst>
          </p:cNvPr>
          <p:cNvPicPr>
            <a:picLocks noChangeAspect="1" noChangeArrowheads="1"/>
          </p:cNvPicPr>
          <p:nvPr/>
        </p:nvPicPr>
        <p:blipFill>
          <a:blip r:embed="rId12">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6661139" y="4769921"/>
            <a:ext cx="701165" cy="1910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Paychex: Payroll &amp; HR Solutions">
            <a:extLst>
              <a:ext uri="{FF2B5EF4-FFF2-40B4-BE49-F238E27FC236}">
                <a16:creationId xmlns:a16="http://schemas.microsoft.com/office/drawing/2014/main" id="{217184CE-172F-4B06-B132-1B8452D72B49}"/>
              </a:ext>
            </a:extLst>
          </p:cNvPr>
          <p:cNvPicPr>
            <a:picLocks noChangeAspect="1" noChangeArrowheads="1"/>
          </p:cNvPicPr>
          <p:nvPr/>
        </p:nvPicPr>
        <p:blipFill>
          <a:blip r:embed="rId13">
            <a:grayscl/>
            <a:extLst>
              <a:ext uri="{28A0092B-C50C-407E-A947-70E740481C1C}">
                <a14:useLocalDpi xmlns:a14="http://schemas.microsoft.com/office/drawing/2010/main" val="0"/>
              </a:ext>
            </a:extLst>
          </a:blip>
          <a:srcRect/>
          <a:stretch>
            <a:fillRect/>
          </a:stretch>
        </p:blipFill>
        <p:spPr bwMode="auto">
          <a:xfrm>
            <a:off x="5808438" y="4158717"/>
            <a:ext cx="692972" cy="1295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ealthEquity">
            <a:extLst>
              <a:ext uri="{FF2B5EF4-FFF2-40B4-BE49-F238E27FC236}">
                <a16:creationId xmlns:a16="http://schemas.microsoft.com/office/drawing/2014/main" id="{5A32AC49-FC32-4175-B825-1FA7D4C9A13D}"/>
              </a:ext>
            </a:extLst>
          </p:cNvPr>
          <p:cNvPicPr>
            <a:picLocks noChangeAspect="1" noChangeArrowheads="1"/>
          </p:cNvPicPr>
          <p:nvPr/>
        </p:nvPicPr>
        <p:blipFill>
          <a:blip r:embed="rId14">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6249821" y="4303946"/>
            <a:ext cx="862858" cy="2351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enefitfocus BenefitsPlace Review | PCMag">
            <a:extLst>
              <a:ext uri="{FF2B5EF4-FFF2-40B4-BE49-F238E27FC236}">
                <a16:creationId xmlns:a16="http://schemas.microsoft.com/office/drawing/2014/main" id="{9020DEB4-F30D-4361-9F3C-03717084190B}"/>
              </a:ext>
            </a:extLst>
          </p:cNvPr>
          <p:cNvPicPr>
            <a:picLocks noChangeAspect="1" noChangeArrowheads="1"/>
          </p:cNvPicPr>
          <p:nvPr/>
        </p:nvPicPr>
        <p:blipFill rotWithShape="1">
          <a:blip r:embed="rId15">
            <a:grayscl/>
            <a:extLst>
              <a:ext uri="{28A0092B-C50C-407E-A947-70E740481C1C}">
                <a14:useLocalDpi xmlns:a14="http://schemas.microsoft.com/office/drawing/2010/main" val="0"/>
              </a:ext>
            </a:extLst>
          </a:blip>
          <a:srcRect l="6522" t="39286" r="6522" b="39286"/>
          <a:stretch/>
        </p:blipFill>
        <p:spPr bwMode="auto">
          <a:xfrm>
            <a:off x="4466366" y="4972211"/>
            <a:ext cx="898873" cy="1244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FF72E39-C244-4071-B343-386E429976F8}"/>
              </a:ext>
            </a:extLst>
          </p:cNvPr>
          <p:cNvPicPr>
            <a:picLocks noChangeAspect="1"/>
          </p:cNvPicPr>
          <p:nvPr/>
        </p:nvPicPr>
        <p:blipFill>
          <a:blip r:embed="rId16"/>
          <a:stretch>
            <a:fillRect/>
          </a:stretch>
        </p:blipFill>
        <p:spPr>
          <a:xfrm>
            <a:off x="7547590" y="3664082"/>
            <a:ext cx="909316" cy="197201"/>
          </a:xfrm>
          <a:prstGeom prst="rect">
            <a:avLst/>
          </a:prstGeom>
        </p:spPr>
      </p:pic>
      <p:pic>
        <p:nvPicPr>
          <p:cNvPr id="30" name="Picture 29">
            <a:extLst>
              <a:ext uri="{FF2B5EF4-FFF2-40B4-BE49-F238E27FC236}">
                <a16:creationId xmlns:a16="http://schemas.microsoft.com/office/drawing/2014/main" id="{9B477270-5D48-4764-AE3B-79ED85F8E489}"/>
              </a:ext>
            </a:extLst>
          </p:cNvPr>
          <p:cNvPicPr>
            <a:picLocks noChangeAspect="1"/>
          </p:cNvPicPr>
          <p:nvPr/>
        </p:nvPicPr>
        <p:blipFill>
          <a:blip r:embed="rId17"/>
          <a:stretch>
            <a:fillRect/>
          </a:stretch>
        </p:blipFill>
        <p:spPr>
          <a:xfrm>
            <a:off x="7555804" y="4569600"/>
            <a:ext cx="783844" cy="301110"/>
          </a:xfrm>
          <a:prstGeom prst="rect">
            <a:avLst/>
          </a:prstGeom>
        </p:spPr>
      </p:pic>
      <p:pic>
        <p:nvPicPr>
          <p:cNvPr id="31" name="Picture 18" descr="ReadyTech announces partnership with Flare HR — HR3">
            <a:extLst>
              <a:ext uri="{FF2B5EF4-FFF2-40B4-BE49-F238E27FC236}">
                <a16:creationId xmlns:a16="http://schemas.microsoft.com/office/drawing/2014/main" id="{FAAAF74B-19A6-4A31-87E9-11AEFD0DF803}"/>
              </a:ext>
            </a:extLst>
          </p:cNvPr>
          <p:cNvPicPr>
            <a:picLocks noChangeAspect="1" noChangeArrowheads="1"/>
          </p:cNvPicPr>
          <p:nvPr/>
        </p:nvPicPr>
        <p:blipFill>
          <a:blip r:embed="rId18">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9433372" y="4721323"/>
            <a:ext cx="560712" cy="386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DHI Group, Inc. - Home">
            <a:extLst>
              <a:ext uri="{FF2B5EF4-FFF2-40B4-BE49-F238E27FC236}">
                <a16:creationId xmlns:a16="http://schemas.microsoft.com/office/drawing/2014/main" id="{9ACC3D3C-E7FC-494F-8E3C-770A6D8D9808}"/>
              </a:ext>
            </a:extLst>
          </p:cNvPr>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7682325" y="5150197"/>
            <a:ext cx="418509" cy="2078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mployee Well-being Programs Customized for the Way You Work">
            <a:extLst>
              <a:ext uri="{FF2B5EF4-FFF2-40B4-BE49-F238E27FC236}">
                <a16:creationId xmlns:a16="http://schemas.microsoft.com/office/drawing/2014/main" id="{F3575404-9BEB-466D-A1D3-60B1FDA8B7DC}"/>
              </a:ext>
            </a:extLst>
          </p:cNvPr>
          <p:cNvPicPr>
            <a:picLocks noChangeAspect="1" noChangeArrowheads="1"/>
          </p:cNvPicPr>
          <p:nvPr/>
        </p:nvPicPr>
        <p:blipFill rotWithShape="1">
          <a:blip r:embed="rId20">
            <a:grayscl/>
            <a:extLst>
              <a:ext uri="{28A0092B-C50C-407E-A947-70E740481C1C}">
                <a14:useLocalDpi xmlns:a14="http://schemas.microsoft.com/office/drawing/2010/main" val="0"/>
              </a:ext>
            </a:extLst>
          </a:blip>
          <a:srcRect l="7069" t="24419" r="7069" b="24419"/>
          <a:stretch/>
        </p:blipFill>
        <p:spPr bwMode="auto">
          <a:xfrm>
            <a:off x="5597554" y="5214675"/>
            <a:ext cx="809626" cy="1599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eridian Hcm Holding Inc. 2020 Current Report 8-K">
            <a:extLst>
              <a:ext uri="{FF2B5EF4-FFF2-40B4-BE49-F238E27FC236}">
                <a16:creationId xmlns:a16="http://schemas.microsoft.com/office/drawing/2014/main" id="{3F39C1DC-92EB-4141-87A5-3906824A5FCB}"/>
              </a:ext>
            </a:extLst>
          </p:cNvPr>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7242304" y="4408247"/>
            <a:ext cx="829553" cy="119512"/>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25F8B64F-B9B5-6A5C-E945-6124F4B8B54E}"/>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36" name="Title 1">
            <a:extLst>
              <a:ext uri="{FF2B5EF4-FFF2-40B4-BE49-F238E27FC236}">
                <a16:creationId xmlns:a16="http://schemas.microsoft.com/office/drawing/2014/main" id="{61882E4F-D8CB-27E6-1038-D1D0F6420BE8}"/>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2590444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0FA1641C-D578-4FB7-90D4-A4B4008BA477}"/>
              </a:ext>
            </a:extLst>
          </p:cNvPr>
          <p:cNvSpPr>
            <a:spLocks noGrp="1"/>
          </p:cNvSpPr>
          <p:nvPr>
            <p:ph type="body" sz="quarter" idx="10"/>
          </p:nvPr>
        </p:nvSpPr>
        <p:spPr/>
        <p:txBody>
          <a:bodyPr/>
          <a:lstStyle/>
          <a:p>
            <a:r>
              <a:rPr lang="en-US" sz="2200" b="1" dirty="0">
                <a:solidFill>
                  <a:schemeClr val="tx2"/>
                </a:solidFill>
                <a:latin typeface="Arial" panose="020B0604020202020204" pitchFamily="34" charset="0"/>
                <a:cs typeface="Arial" panose="020B0604020202020204" pitchFamily="34" charset="0"/>
              </a:rPr>
              <a:t>SECTOR VALUATION METRICS</a:t>
            </a:r>
            <a:endParaRPr lang="en-US" sz="2200" b="1" cap="all" dirty="0">
              <a:solidFill>
                <a:schemeClr val="bg2">
                  <a:lumMod val="75000"/>
                </a:schemeClr>
              </a:solidFill>
              <a:latin typeface="Arial" panose="020B0604020202020204" pitchFamily="34" charset="0"/>
              <a:cs typeface="Arial" panose="020B0604020202020204" pitchFamily="34" charset="0"/>
            </a:endParaRPr>
          </a:p>
        </p:txBody>
      </p:sp>
      <p:sp>
        <p:nvSpPr>
          <p:cNvPr id="9" name="Text Placeholder 1">
            <a:extLst>
              <a:ext uri="{FF2B5EF4-FFF2-40B4-BE49-F238E27FC236}">
                <a16:creationId xmlns:a16="http://schemas.microsoft.com/office/drawing/2014/main" id="{87EF56AC-1CA0-8042-9B9C-AAA25A33FAEF}"/>
              </a:ext>
            </a:extLst>
          </p:cNvPr>
          <p:cNvSpPr txBox="1">
            <a:spLocks/>
          </p:cNvSpPr>
          <p:nvPr/>
        </p:nvSpPr>
        <p:spPr>
          <a:xfrm>
            <a:off x="376535" y="386815"/>
            <a:ext cx="6240462" cy="563414"/>
          </a:xfrm>
          <a:prstGeom prst="rect">
            <a:avLst/>
          </a:prstGeom>
        </p:spPr>
        <p:txBody>
          <a:bodyPr vert="horz" lIns="91440" tIns="45720" rIns="91440" bIns="45720" rtlCol="0" anchor="t"/>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200" b="1" cap="all" dirty="0">
              <a:solidFill>
                <a:schemeClr val="bg2">
                  <a:lumMod val="75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18332B9-4E7C-4389-8BD6-B19A082CAB37}"/>
              </a:ext>
            </a:extLst>
          </p:cNvPr>
          <p:cNvSpPr txBox="1"/>
          <p:nvPr/>
        </p:nvSpPr>
        <p:spPr>
          <a:xfrm>
            <a:off x="340787" y="6080507"/>
            <a:ext cx="11343516" cy="200055"/>
          </a:xfrm>
          <a:prstGeom prst="rect">
            <a:avLst/>
          </a:prstGeom>
          <a:noFill/>
        </p:spPr>
        <p:txBody>
          <a:bodyPr wrap="square">
            <a:spAutoFit/>
          </a:bodyPr>
          <a:lstStyle/>
          <a:p>
            <a:pPr fontAlgn="ctr"/>
            <a:r>
              <a:rPr lang="en-GB" sz="700" b="0" i="0" u="none" strike="noStrike" dirty="0">
                <a:solidFill>
                  <a:schemeClr val="accent1"/>
                </a:solidFill>
                <a:effectLst/>
                <a:cs typeface="Helvetica" panose="020B0604020202020204" pitchFamily="34" charset="0"/>
              </a:rPr>
              <a:t>(1) Excludes treasury shares; </a:t>
            </a:r>
            <a:r>
              <a:rPr lang="en-US" sz="700" b="0" i="0" u="none" strike="noStrike" dirty="0">
                <a:solidFill>
                  <a:schemeClr val="accent1"/>
                </a:solidFill>
                <a:effectLst/>
                <a:latin typeface="Helvetica" panose="020B0604020202020204" pitchFamily="34" charset="0"/>
                <a:cs typeface="Helvetica" panose="020B0604020202020204" pitchFamily="34" charset="0"/>
              </a:rPr>
              <a:t>(2) Net financial debt minus marketable securities and collaterals</a:t>
            </a:r>
            <a:r>
              <a:rPr lang="en-US" sz="700" dirty="0">
                <a:solidFill>
                  <a:schemeClr val="accent1"/>
                </a:solidFill>
                <a:latin typeface="Helvetica" panose="020B0604020202020204" pitchFamily="34" charset="0"/>
                <a:cs typeface="Helvetica" panose="020B0604020202020204" pitchFamily="34" charset="0"/>
              </a:rPr>
              <a:t>; </a:t>
            </a:r>
            <a:r>
              <a:rPr lang="en-US" sz="700" b="0" i="0" u="none" strike="noStrike" dirty="0">
                <a:solidFill>
                  <a:schemeClr val="accent1"/>
                </a:solidFill>
                <a:effectLst/>
                <a:latin typeface="Helvetica" panose="020B0604020202020204" pitchFamily="34" charset="0"/>
                <a:cs typeface="Helvetica" panose="020B0604020202020204" pitchFamily="34" charset="0"/>
              </a:rPr>
              <a:t>(3) Recurring revenues (renewing </a:t>
            </a:r>
            <a:r>
              <a:rPr lang="en-US" sz="700" u="none" strike="noStrike" dirty="0" err="1">
                <a:solidFill>
                  <a:schemeClr val="accent1"/>
                </a:solidFill>
                <a:effectLst/>
                <a:latin typeface="Helvetica" panose="020B0604020202020204" pitchFamily="34" charset="0"/>
                <a:cs typeface="Helvetica" panose="020B0604020202020204" pitchFamily="34" charset="0"/>
              </a:rPr>
              <a:t>licences</a:t>
            </a:r>
            <a:r>
              <a:rPr lang="en-US" sz="700" u="none" strike="noStrike" dirty="0">
                <a:solidFill>
                  <a:schemeClr val="accent1"/>
                </a:solidFill>
                <a:effectLst/>
                <a:latin typeface="Helvetica" panose="020B0604020202020204" pitchFamily="34" charset="0"/>
                <a:cs typeface="Helvetica" panose="020B0604020202020204" pitchFamily="34" charset="0"/>
              </a:rPr>
              <a:t>, maintenance, subscriptions, SaaS etc.) where reported for last full year; </a:t>
            </a:r>
            <a:r>
              <a:rPr lang="en-US" sz="700" b="0" i="0" u="none" strike="noStrike" dirty="0">
                <a:solidFill>
                  <a:schemeClr val="accent1"/>
                </a:solidFill>
                <a:effectLst/>
                <a:latin typeface="Helvetica" panose="020B0604020202020204" pitchFamily="34" charset="0"/>
                <a:cs typeface="Helvetica" panose="020B0604020202020204" pitchFamily="34" charset="0"/>
              </a:rPr>
              <a:t>(4) NM - Not meaningful and NA - Not available</a:t>
            </a:r>
          </a:p>
        </p:txBody>
      </p:sp>
      <p:pic>
        <p:nvPicPr>
          <p:cNvPr id="6" name="Picture 5">
            <a:extLst>
              <a:ext uri="{FF2B5EF4-FFF2-40B4-BE49-F238E27FC236}">
                <a16:creationId xmlns:a16="http://schemas.microsoft.com/office/drawing/2014/main" id="{A1C20543-1503-1241-9462-3690E6B0B845}"/>
              </a:ext>
            </a:extLst>
          </p:cNvPr>
          <p:cNvPicPr>
            <a:picLocks/>
          </p:cNvPicPr>
          <p:nvPr/>
        </p:nvPicPr>
        <p:blipFill>
          <a:blip r:embed="rId2"/>
          <a:stretch>
            <a:fillRect/>
          </a:stretch>
        </p:blipFill>
        <p:spPr>
          <a:xfrm>
            <a:off x="330555" y="1158995"/>
            <a:ext cx="11307600" cy="4842000"/>
          </a:xfrm>
          <a:prstGeom prst="rect">
            <a:avLst/>
          </a:prstGeom>
        </p:spPr>
      </p:pic>
      <p:sp>
        <p:nvSpPr>
          <p:cNvPr id="10" name="Text Placeholder 3">
            <a:extLst>
              <a:ext uri="{FF2B5EF4-FFF2-40B4-BE49-F238E27FC236}">
                <a16:creationId xmlns:a16="http://schemas.microsoft.com/office/drawing/2014/main" id="{F7EB7E16-9042-BA1A-F8D0-B1E5A446F307}"/>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1" name="Title 1">
            <a:extLst>
              <a:ext uri="{FF2B5EF4-FFF2-40B4-BE49-F238E27FC236}">
                <a16:creationId xmlns:a16="http://schemas.microsoft.com/office/drawing/2014/main" id="{80F3B180-4FBC-DF3D-D7B2-E0E32F11D3A5}"/>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215718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3DC01A9-3585-1645-8F92-57B0AE841AB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04919" y="5201771"/>
            <a:ext cx="1190000" cy="904828"/>
          </a:xfrm>
          <a:prstGeom prst="rect">
            <a:avLst/>
          </a:prstGeom>
        </p:spPr>
      </p:pic>
      <p:sp>
        <p:nvSpPr>
          <p:cNvPr id="17" name="TextBox 16">
            <a:extLst>
              <a:ext uri="{FF2B5EF4-FFF2-40B4-BE49-F238E27FC236}">
                <a16:creationId xmlns:a16="http://schemas.microsoft.com/office/drawing/2014/main" id="{A690CF17-0F60-FB4B-A9CC-E2DCCDD5A544}"/>
              </a:ext>
            </a:extLst>
          </p:cNvPr>
          <p:cNvSpPr txBox="1"/>
          <p:nvPr/>
        </p:nvSpPr>
        <p:spPr>
          <a:xfrm>
            <a:off x="1832161" y="6115728"/>
            <a:ext cx="1584771" cy="384721"/>
          </a:xfrm>
          <a:prstGeom prst="rect">
            <a:avLst/>
          </a:prstGeom>
          <a:noFill/>
        </p:spPr>
        <p:txBody>
          <a:bodyPr wrap="square" rtlCol="0">
            <a:spAutoFit/>
          </a:bodyPr>
          <a:lstStyle/>
          <a:p>
            <a:r>
              <a:rPr lang="en-GB" sz="1000" b="1" dirty="0">
                <a:solidFill>
                  <a:schemeClr val="accent1"/>
                </a:solidFill>
                <a:cs typeface="Arial" panose="020B0604020202020204" pitchFamily="34" charset="0"/>
              </a:rPr>
              <a:t>William Berrington </a:t>
            </a:r>
          </a:p>
          <a:p>
            <a:r>
              <a:rPr lang="en-GB" sz="900" dirty="0">
                <a:solidFill>
                  <a:schemeClr val="tx1">
                    <a:lumMod val="75000"/>
                    <a:lumOff val="25000"/>
                  </a:schemeClr>
                </a:solidFill>
                <a:cs typeface="Arial" panose="020B0604020202020204" pitchFamily="34" charset="0"/>
              </a:rPr>
              <a:t>London</a:t>
            </a:r>
          </a:p>
        </p:txBody>
      </p:sp>
      <p:sp>
        <p:nvSpPr>
          <p:cNvPr id="18" name="TextBox 17">
            <a:extLst>
              <a:ext uri="{FF2B5EF4-FFF2-40B4-BE49-F238E27FC236}">
                <a16:creationId xmlns:a16="http://schemas.microsoft.com/office/drawing/2014/main" id="{BF405D72-FA1F-8B4A-AF6C-E19DD63A5419}"/>
              </a:ext>
            </a:extLst>
          </p:cNvPr>
          <p:cNvSpPr txBox="1"/>
          <p:nvPr/>
        </p:nvSpPr>
        <p:spPr>
          <a:xfrm>
            <a:off x="3313194" y="6115728"/>
            <a:ext cx="1268798" cy="384721"/>
          </a:xfrm>
          <a:prstGeom prst="rect">
            <a:avLst/>
          </a:prstGeom>
          <a:noFill/>
        </p:spPr>
        <p:txBody>
          <a:bodyPr wrap="square" rtlCol="0">
            <a:spAutoFit/>
          </a:bodyPr>
          <a:lstStyle/>
          <a:p>
            <a:r>
              <a:rPr lang="en-GB" sz="1000" b="1" dirty="0">
                <a:solidFill>
                  <a:schemeClr val="accent1"/>
                </a:solidFill>
                <a:cs typeface="Arial" panose="020B0604020202020204" pitchFamily="34" charset="0"/>
              </a:rPr>
              <a:t>Kevin O’Neill</a:t>
            </a:r>
          </a:p>
          <a:p>
            <a:r>
              <a:rPr lang="en-GB" sz="900" dirty="0">
                <a:solidFill>
                  <a:schemeClr val="tx1">
                    <a:lumMod val="75000"/>
                    <a:lumOff val="25000"/>
                  </a:schemeClr>
                </a:solidFill>
                <a:cs typeface="Arial" panose="020B0604020202020204" pitchFamily="34" charset="0"/>
              </a:rPr>
              <a:t>San Diego</a:t>
            </a:r>
          </a:p>
        </p:txBody>
      </p:sp>
      <p:pic>
        <p:nvPicPr>
          <p:cNvPr id="19" name="Picture 18">
            <a:extLst>
              <a:ext uri="{FF2B5EF4-FFF2-40B4-BE49-F238E27FC236}">
                <a16:creationId xmlns:a16="http://schemas.microsoft.com/office/drawing/2014/main" id="{9422765E-C745-054B-93AB-29B7D14A9E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85953" y="5199523"/>
            <a:ext cx="1184799" cy="900933"/>
          </a:xfrm>
          <a:prstGeom prst="rect">
            <a:avLst/>
          </a:prstGeom>
        </p:spPr>
      </p:pic>
      <p:sp>
        <p:nvSpPr>
          <p:cNvPr id="20" name="TextBox 19">
            <a:extLst>
              <a:ext uri="{FF2B5EF4-FFF2-40B4-BE49-F238E27FC236}">
                <a16:creationId xmlns:a16="http://schemas.microsoft.com/office/drawing/2014/main" id="{A1154510-EE1B-5D4B-A7B2-65539E6FC868}"/>
              </a:ext>
            </a:extLst>
          </p:cNvPr>
          <p:cNvSpPr txBox="1"/>
          <p:nvPr/>
        </p:nvSpPr>
        <p:spPr>
          <a:xfrm>
            <a:off x="4800267" y="6115728"/>
            <a:ext cx="1313508" cy="384721"/>
          </a:xfrm>
          <a:prstGeom prst="rect">
            <a:avLst/>
          </a:prstGeom>
          <a:noFill/>
        </p:spPr>
        <p:txBody>
          <a:bodyPr wrap="square" rtlCol="0">
            <a:spAutoFit/>
          </a:bodyPr>
          <a:lstStyle/>
          <a:p>
            <a:r>
              <a:rPr lang="en-GB" sz="1000" b="1" dirty="0">
                <a:solidFill>
                  <a:schemeClr val="accent1"/>
                </a:solidFill>
                <a:cs typeface="Arial" panose="020B0604020202020204" pitchFamily="34" charset="0"/>
              </a:rPr>
              <a:t>Carlos </a:t>
            </a:r>
            <a:r>
              <a:rPr lang="en-GB" sz="1000" b="1" dirty="0" err="1">
                <a:solidFill>
                  <a:schemeClr val="accent1"/>
                </a:solidFill>
                <a:cs typeface="Arial" panose="020B0604020202020204" pitchFamily="34" charset="0"/>
              </a:rPr>
              <a:t>Ratto</a:t>
            </a:r>
            <a:endParaRPr lang="en-GB" sz="1000" b="1" dirty="0">
              <a:solidFill>
                <a:schemeClr val="accent1"/>
              </a:solidFill>
              <a:cs typeface="Arial" panose="020B0604020202020204" pitchFamily="34" charset="0"/>
            </a:endParaRPr>
          </a:p>
          <a:p>
            <a:r>
              <a:rPr lang="en-GB" sz="900" dirty="0">
                <a:solidFill>
                  <a:schemeClr val="tx1">
                    <a:lumMod val="75000"/>
                    <a:lumOff val="25000"/>
                  </a:schemeClr>
                </a:solidFill>
                <a:cs typeface="Arial" panose="020B0604020202020204" pitchFamily="34" charset="0"/>
              </a:rPr>
              <a:t>Milan</a:t>
            </a:r>
          </a:p>
        </p:txBody>
      </p:sp>
      <p:pic>
        <p:nvPicPr>
          <p:cNvPr id="21" name="Picture 20">
            <a:extLst>
              <a:ext uri="{FF2B5EF4-FFF2-40B4-BE49-F238E27FC236}">
                <a16:creationId xmlns:a16="http://schemas.microsoft.com/office/drawing/2014/main" id="{0E63A3C9-78E8-CA43-B029-CAF612B921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73026" y="5194822"/>
            <a:ext cx="1179215" cy="916038"/>
          </a:xfrm>
          <a:prstGeom prst="rect">
            <a:avLst/>
          </a:prstGeom>
        </p:spPr>
      </p:pic>
      <p:sp>
        <p:nvSpPr>
          <p:cNvPr id="22" name="TextBox 21">
            <a:extLst>
              <a:ext uri="{FF2B5EF4-FFF2-40B4-BE49-F238E27FC236}">
                <a16:creationId xmlns:a16="http://schemas.microsoft.com/office/drawing/2014/main" id="{F53A328E-1270-D240-A08E-BD9680624390}"/>
              </a:ext>
            </a:extLst>
          </p:cNvPr>
          <p:cNvSpPr txBox="1"/>
          <p:nvPr/>
        </p:nvSpPr>
        <p:spPr>
          <a:xfrm>
            <a:off x="370937" y="6115728"/>
            <a:ext cx="1584771" cy="384721"/>
          </a:xfrm>
          <a:prstGeom prst="rect">
            <a:avLst/>
          </a:prstGeom>
          <a:noFill/>
        </p:spPr>
        <p:txBody>
          <a:bodyPr wrap="square" rtlCol="0">
            <a:spAutoFit/>
          </a:bodyPr>
          <a:lstStyle/>
          <a:p>
            <a:r>
              <a:rPr lang="en-GB" sz="1000" b="1" dirty="0">
                <a:solidFill>
                  <a:schemeClr val="accent1"/>
                </a:solidFill>
                <a:cs typeface="Arial" panose="020B0604020202020204" pitchFamily="34" charset="0"/>
              </a:rPr>
              <a:t>Philip Albright</a:t>
            </a:r>
          </a:p>
          <a:p>
            <a:r>
              <a:rPr lang="en-GB" sz="900" dirty="0">
                <a:solidFill>
                  <a:schemeClr val="tx1">
                    <a:lumMod val="75000"/>
                    <a:lumOff val="25000"/>
                  </a:schemeClr>
                </a:solidFill>
                <a:cs typeface="Arial" panose="020B0604020202020204" pitchFamily="34" charset="0"/>
              </a:rPr>
              <a:t>London</a:t>
            </a:r>
          </a:p>
        </p:txBody>
      </p:sp>
      <p:sp>
        <p:nvSpPr>
          <p:cNvPr id="31" name="Text Placeholder 4">
            <a:extLst>
              <a:ext uri="{FF2B5EF4-FFF2-40B4-BE49-F238E27FC236}">
                <a16:creationId xmlns:a16="http://schemas.microsoft.com/office/drawing/2014/main" id="{B8FDBB18-A714-3A46-9C46-690011FAFE8F}"/>
              </a:ext>
            </a:extLst>
          </p:cNvPr>
          <p:cNvSpPr txBox="1">
            <a:spLocks/>
          </p:cNvSpPr>
          <p:nvPr/>
        </p:nvSpPr>
        <p:spPr>
          <a:xfrm>
            <a:off x="310934" y="433772"/>
            <a:ext cx="5802841" cy="30096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000"/>
              </a:lnSpc>
              <a:spcAft>
                <a:spcPts val="1200"/>
              </a:spcAft>
              <a:buClr>
                <a:srgbClr val="B097AB"/>
              </a:buClr>
              <a:buNone/>
            </a:pPr>
            <a:r>
              <a:rPr lang="en-US" sz="1400" b="1" dirty="0">
                <a:solidFill>
                  <a:srgbClr val="5F3058"/>
                </a:solidFill>
                <a:latin typeface="Arial" panose="020B0604020202020204" pitchFamily="34" charset="0"/>
                <a:cs typeface="Arial" panose="020B0604020202020204" pitchFamily="34" charset="0"/>
              </a:rPr>
              <a:t>Quick Facts</a:t>
            </a:r>
          </a:p>
          <a:p>
            <a:pPr>
              <a:lnSpc>
                <a:spcPct val="100000"/>
              </a:lnSpc>
              <a:spcBef>
                <a:spcPts val="0"/>
              </a:spcBef>
              <a:buClr>
                <a:srgbClr val="B097AB"/>
              </a:buClr>
            </a:pPr>
            <a:r>
              <a:rPr lang="en-US" sz="1000" dirty="0">
                <a:solidFill>
                  <a:srgbClr val="29265B"/>
                </a:solidFill>
                <a:latin typeface="Arial" panose="020B0604020202020204" pitchFamily="34" charset="0"/>
                <a:cs typeface="Arial" panose="020B0604020202020204" pitchFamily="34" charset="0"/>
              </a:rPr>
              <a:t>Sector experts focused on providing advisory services to sellers and buyers in M&amp;A projects across the globe.</a:t>
            </a:r>
          </a:p>
          <a:p>
            <a:pPr>
              <a:lnSpc>
                <a:spcPct val="100000"/>
              </a:lnSpc>
              <a:spcBef>
                <a:spcPts val="600"/>
              </a:spcBef>
              <a:buClr>
                <a:srgbClr val="B097AB"/>
              </a:buClr>
            </a:pPr>
            <a:r>
              <a:rPr lang="en-US" sz="1000" dirty="0">
                <a:solidFill>
                  <a:srgbClr val="29265B"/>
                </a:solidFill>
                <a:latin typeface="Arial" panose="020B0604020202020204" pitchFamily="34" charset="0"/>
                <a:cs typeface="Arial" panose="020B0604020202020204" pitchFamily="34" charset="0"/>
              </a:rPr>
              <a:t>Deep domain expertise across software, services and data intensive sectors, with a focus on FinTech, HRTech and Workforce Solutions.</a:t>
            </a:r>
          </a:p>
          <a:p>
            <a:pPr>
              <a:lnSpc>
                <a:spcPct val="100000"/>
              </a:lnSpc>
              <a:spcBef>
                <a:spcPts val="600"/>
              </a:spcBef>
              <a:buClr>
                <a:srgbClr val="B097AB"/>
              </a:buClr>
            </a:pPr>
            <a:r>
              <a:rPr lang="en-US" sz="1000" dirty="0">
                <a:solidFill>
                  <a:srgbClr val="29265B"/>
                </a:solidFill>
                <a:latin typeface="Arial" panose="020B0604020202020204" pitchFamily="34" charset="0"/>
                <a:cs typeface="Arial" panose="020B0604020202020204" pitchFamily="34" charset="0"/>
              </a:rPr>
              <a:t>Our Partners have advised on 100+ transactions with values ranging from $15 million to over $100 million; the majority (70%) of our engagements result in cross-border transactions.</a:t>
            </a:r>
          </a:p>
          <a:p>
            <a:pPr>
              <a:lnSpc>
                <a:spcPct val="100000"/>
              </a:lnSpc>
              <a:spcBef>
                <a:spcPts val="600"/>
              </a:spcBef>
              <a:buClr>
                <a:srgbClr val="B097AB"/>
              </a:buClr>
            </a:pPr>
            <a:r>
              <a:rPr lang="en-US" sz="1000" dirty="0">
                <a:solidFill>
                  <a:srgbClr val="29265B"/>
                </a:solidFill>
                <a:latin typeface="Arial" panose="020B0604020202020204" pitchFamily="34" charset="0"/>
                <a:cs typeface="Arial" panose="020B0604020202020204" pitchFamily="34" charset="0"/>
              </a:rPr>
              <a:t>International presence with offices in London, Milan, San Diego, Luxembourg, and Buenos Aires.</a:t>
            </a:r>
          </a:p>
          <a:p>
            <a:pPr>
              <a:lnSpc>
                <a:spcPct val="100000"/>
              </a:lnSpc>
              <a:spcBef>
                <a:spcPts val="600"/>
              </a:spcBef>
              <a:buClr>
                <a:srgbClr val="B097AB"/>
              </a:buClr>
            </a:pPr>
            <a:r>
              <a:rPr lang="en-US" sz="1000" dirty="0">
                <a:solidFill>
                  <a:srgbClr val="29265B"/>
                </a:solidFill>
                <a:latin typeface="Arial" panose="020B0604020202020204" pitchFamily="34" charset="0"/>
                <a:cs typeface="Arial" panose="020B0604020202020204" pitchFamily="34" charset="0"/>
              </a:rPr>
              <a:t>Proven track record of successful long-term advisory relationships positioning clients for premium transactions using current insights into the relevant strategic acquirers.</a:t>
            </a:r>
          </a:p>
        </p:txBody>
      </p:sp>
      <p:pic>
        <p:nvPicPr>
          <p:cNvPr id="36" name="Picture 3" descr="Picture 3">
            <a:extLst>
              <a:ext uri="{FF2B5EF4-FFF2-40B4-BE49-F238E27FC236}">
                <a16:creationId xmlns:a16="http://schemas.microsoft.com/office/drawing/2014/main" id="{79D453F8-64E6-47B1-A091-F97728B98F88}"/>
              </a:ext>
            </a:extLst>
          </p:cNvPr>
          <p:cNvPicPr>
            <a:picLocks noChangeAspect="1"/>
          </p:cNvPicPr>
          <p:nvPr/>
        </p:nvPicPr>
        <p:blipFill rotWithShape="1">
          <a:blip r:embed="rId5"/>
          <a:srcRect l="10210" t="4744" r="23419" b="6261"/>
          <a:stretch/>
        </p:blipFill>
        <p:spPr>
          <a:xfrm>
            <a:off x="443695" y="5201771"/>
            <a:ext cx="1197576" cy="917597"/>
          </a:xfrm>
          <a:prstGeom prst="rect">
            <a:avLst/>
          </a:prstGeom>
          <a:ln w="12700">
            <a:miter lim="400000"/>
          </a:ln>
        </p:spPr>
      </p:pic>
      <p:pic>
        <p:nvPicPr>
          <p:cNvPr id="26" name="Picture 25" descr="Logo, company name&#10;&#10;Description automatically generated">
            <a:extLst>
              <a:ext uri="{FF2B5EF4-FFF2-40B4-BE49-F238E27FC236}">
                <a16:creationId xmlns:a16="http://schemas.microsoft.com/office/drawing/2014/main" id="{36B66231-B3B7-4555-B665-EE87209BB8E0}"/>
              </a:ext>
            </a:extLst>
          </p:cNvPr>
          <p:cNvPicPr>
            <a:picLocks/>
          </p:cNvPicPr>
          <p:nvPr/>
        </p:nvPicPr>
        <p:blipFill>
          <a:blip r:embed="rId6"/>
          <a:stretch>
            <a:fillRect/>
          </a:stretch>
        </p:blipFill>
        <p:spPr>
          <a:xfrm>
            <a:off x="2085307" y="3231281"/>
            <a:ext cx="1018800" cy="1393200"/>
          </a:xfrm>
          <a:prstGeom prst="rect">
            <a:avLst/>
          </a:prstGeom>
          <a:ln>
            <a:solidFill>
              <a:schemeClr val="bg1">
                <a:lumMod val="75000"/>
              </a:schemeClr>
            </a:solidFill>
          </a:ln>
        </p:spPr>
      </p:pic>
      <p:pic>
        <p:nvPicPr>
          <p:cNvPr id="27" name="Picture 26" descr="Graphical user interface, application&#10;&#10;Description automatically generated">
            <a:extLst>
              <a:ext uri="{FF2B5EF4-FFF2-40B4-BE49-F238E27FC236}">
                <a16:creationId xmlns:a16="http://schemas.microsoft.com/office/drawing/2014/main" id="{383291FD-7A55-49A3-8340-B1E90C6921D1}"/>
              </a:ext>
            </a:extLst>
          </p:cNvPr>
          <p:cNvPicPr>
            <a:picLocks/>
          </p:cNvPicPr>
          <p:nvPr/>
        </p:nvPicPr>
        <p:blipFill>
          <a:blip r:embed="rId7"/>
          <a:stretch>
            <a:fillRect/>
          </a:stretch>
        </p:blipFill>
        <p:spPr>
          <a:xfrm>
            <a:off x="3442787" y="3231281"/>
            <a:ext cx="1018800" cy="1393200"/>
          </a:xfrm>
          <a:prstGeom prst="rect">
            <a:avLst/>
          </a:prstGeom>
          <a:ln>
            <a:solidFill>
              <a:schemeClr val="bg1">
                <a:lumMod val="75000"/>
              </a:schemeClr>
            </a:solidFill>
          </a:ln>
        </p:spPr>
      </p:pic>
      <p:pic>
        <p:nvPicPr>
          <p:cNvPr id="28" name="Picture 27" descr="A screenshot of a phone&#10;&#10;Description automatically generated with medium confidence">
            <a:extLst>
              <a:ext uri="{FF2B5EF4-FFF2-40B4-BE49-F238E27FC236}">
                <a16:creationId xmlns:a16="http://schemas.microsoft.com/office/drawing/2014/main" id="{4ACD08A5-E181-4DBB-93A8-6D8F6B1A8735}"/>
              </a:ext>
            </a:extLst>
          </p:cNvPr>
          <p:cNvPicPr>
            <a:picLocks/>
          </p:cNvPicPr>
          <p:nvPr/>
        </p:nvPicPr>
        <p:blipFill>
          <a:blip r:embed="rId8"/>
          <a:stretch>
            <a:fillRect/>
          </a:stretch>
        </p:blipFill>
        <p:spPr>
          <a:xfrm>
            <a:off x="4800267" y="3231281"/>
            <a:ext cx="1018800" cy="1393200"/>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3FB82217-EEA5-4DB3-91FF-67546D4650CE}"/>
              </a:ext>
            </a:extLst>
          </p:cNvPr>
          <p:cNvPicPr>
            <a:picLocks noChangeAspect="1"/>
          </p:cNvPicPr>
          <p:nvPr/>
        </p:nvPicPr>
        <p:blipFill>
          <a:blip r:embed="rId9"/>
          <a:stretch>
            <a:fillRect/>
          </a:stretch>
        </p:blipFill>
        <p:spPr>
          <a:xfrm>
            <a:off x="722410" y="3231281"/>
            <a:ext cx="1024217" cy="1414395"/>
          </a:xfrm>
          <a:prstGeom prst="rect">
            <a:avLst/>
          </a:prstGeom>
        </p:spPr>
      </p:pic>
    </p:spTree>
    <p:extLst>
      <p:ext uri="{BB962C8B-B14F-4D97-AF65-F5344CB8AC3E}">
        <p14:creationId xmlns:p14="http://schemas.microsoft.com/office/powerpoint/2010/main" val="1684234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CDA3AA9-E6E7-5346-AC09-02CCB99F2F4C}"/>
              </a:ext>
            </a:extLst>
          </p:cNvPr>
          <p:cNvSpPr txBox="1">
            <a:spLocks/>
          </p:cNvSpPr>
          <p:nvPr/>
        </p:nvSpPr>
        <p:spPr>
          <a:xfrm>
            <a:off x="326540" y="1285874"/>
            <a:ext cx="4540736" cy="4723037"/>
          </a:xfrm>
          <a:prstGeom prst="rect">
            <a:avLst/>
          </a:prstGeom>
        </p:spPr>
        <p:txBody>
          <a:bodyPr numCol="1" spcCol="36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200" b="1" dirty="0">
                <a:solidFill>
                  <a:srgbClr val="5F3058"/>
                </a:solidFill>
                <a:latin typeface="Arial" panose="020B0604020202020204" pitchFamily="34" charset="0"/>
                <a:cs typeface="Arial" panose="020B0604020202020204" pitchFamily="34" charset="0"/>
              </a:rPr>
              <a:t>The rise of hyper-personalised e-learning experiences </a:t>
            </a:r>
            <a:endParaRPr lang="en-US" sz="1200" b="1" dirty="0">
              <a:solidFill>
                <a:srgbClr val="5F3058"/>
              </a:solidFill>
              <a:latin typeface="Arial" panose="020B0604020202020204" pitchFamily="34" charset="0"/>
              <a:cs typeface="Arial" panose="020B0604020202020204" pitchFamily="34" charset="0"/>
            </a:endParaRP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The workplace in the modern world is changing. Remote and hybrid working models have placed new demands on employees who may require a new set of skills to accommodate working from home. Employers are now adopting digital learning and development strategies to foster a culture of learning in the workplace, address skills gaps and upskill and reskill existing employees.</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Artificial Intelligence (AI) has become one of the most popular e-learning trends in the business world today, with the world’s AI in the education market predicted to increase to $3.68 billion by 2023. This is mainly because of its ability to personalise learning and create hyper-personalised learning experiences and automate the creation of e-learning courses. Mobile-first courses are also in high demand too with the mobile learning market expected to reach more than $280 billion by 2027. Mobile devices allow greater accessibility for ‘on the go’ learners with 99% of learners stating that this form of learning improves their experience. </a:t>
            </a:r>
          </a:p>
          <a:p>
            <a:pPr marL="0" indent="0">
              <a:lnSpc>
                <a:spcPct val="150000"/>
              </a:lnSpc>
              <a:buNone/>
            </a:pPr>
            <a:r>
              <a:rPr lang="en-GB" sz="1000" dirty="0" err="1">
                <a:solidFill>
                  <a:srgbClr val="29265B"/>
                </a:solidFill>
                <a:latin typeface="Arial" panose="020B0604020202020204" pitchFamily="34" charset="0"/>
                <a:cs typeface="Arial" panose="020B0604020202020204" pitchFamily="34" charset="0"/>
              </a:rPr>
              <a:t>EduBrite</a:t>
            </a:r>
            <a:r>
              <a:rPr lang="en-GB" sz="1000" dirty="0">
                <a:solidFill>
                  <a:srgbClr val="29265B"/>
                </a:solidFill>
                <a:latin typeface="Arial" panose="020B0604020202020204" pitchFamily="34" charset="0"/>
                <a:cs typeface="Arial" panose="020B0604020202020204" pitchFamily="34" charset="0"/>
              </a:rPr>
              <a:t>, </a:t>
            </a:r>
            <a:r>
              <a:rPr lang="en-GB" sz="1000" dirty="0" err="1">
                <a:solidFill>
                  <a:srgbClr val="29265B"/>
                </a:solidFill>
                <a:latin typeface="Arial" panose="020B0604020202020204" pitchFamily="34" charset="0"/>
                <a:cs typeface="Arial" panose="020B0604020202020204" pitchFamily="34" charset="0"/>
              </a:rPr>
              <a:t>Careercake</a:t>
            </a:r>
            <a:r>
              <a:rPr lang="en-GB" sz="1000" dirty="0">
                <a:solidFill>
                  <a:srgbClr val="29265B"/>
                </a:solidFill>
                <a:latin typeface="Arial" panose="020B0604020202020204" pitchFamily="34" charset="0"/>
                <a:cs typeface="Arial" panose="020B0604020202020204" pitchFamily="34" charset="0"/>
              </a:rPr>
              <a:t> and Pellcomp (Trinity Software Limited) have all recently been acquired by leading e-learning solutions providers such as LinkedIn, </a:t>
            </a:r>
            <a:r>
              <a:rPr lang="en-GB" sz="1000" dirty="0" err="1">
                <a:solidFill>
                  <a:srgbClr val="29265B"/>
                </a:solidFill>
                <a:latin typeface="Arial" panose="020B0604020202020204" pitchFamily="34" charset="0"/>
                <a:cs typeface="Arial" panose="020B0604020202020204" pitchFamily="34" charset="0"/>
              </a:rPr>
              <a:t>SocialTalent</a:t>
            </a:r>
            <a:r>
              <a:rPr lang="en-GB" sz="1000" dirty="0">
                <a:solidFill>
                  <a:srgbClr val="29265B"/>
                </a:solidFill>
                <a:latin typeface="Arial" panose="020B0604020202020204" pitchFamily="34" charset="0"/>
                <a:cs typeface="Arial" panose="020B0604020202020204" pitchFamily="34" charset="0"/>
              </a:rPr>
              <a:t> and Pave, which showcases the increasing demand for personalized e-learning experiences. </a:t>
            </a:r>
          </a:p>
          <a:p>
            <a:pPr marL="0" indent="0">
              <a:lnSpc>
                <a:spcPct val="150000"/>
              </a:lnSpc>
              <a:buNone/>
            </a:pPr>
            <a:endParaRPr lang="en-US" sz="1000" dirty="0">
              <a:solidFill>
                <a:srgbClr val="29265B"/>
              </a:solidFill>
              <a:latin typeface="Arial" panose="020B0604020202020204" pitchFamily="34" charset="0"/>
              <a:cs typeface="Arial" panose="020B0604020202020204" pitchFamily="34" charset="0"/>
            </a:endParaRPr>
          </a:p>
          <a:p>
            <a:pPr marL="0" indent="0">
              <a:lnSpc>
                <a:spcPct val="150000"/>
              </a:lnSpc>
              <a:buNone/>
            </a:pPr>
            <a:endParaRPr lang="en-US" sz="1000" dirty="0">
              <a:solidFill>
                <a:srgbClr val="29265B"/>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3811FB2-ED49-E942-BEDC-5615FC8DC592}"/>
              </a:ext>
            </a:extLst>
          </p:cNvPr>
          <p:cNvSpPr/>
          <p:nvPr/>
        </p:nvSpPr>
        <p:spPr>
          <a:xfrm>
            <a:off x="6486323" y="1733258"/>
            <a:ext cx="5094682" cy="584775"/>
          </a:xfrm>
          <a:prstGeom prst="rect">
            <a:avLst/>
          </a:prstGeom>
        </p:spPr>
        <p:txBody>
          <a:bodyPr wrap="square">
            <a:spAutoFit/>
          </a:bodyPr>
          <a:lstStyle/>
          <a:p>
            <a:r>
              <a:rPr lang="en-GB" sz="1600" dirty="0">
                <a:solidFill>
                  <a:srgbClr val="5F3058"/>
                </a:solidFill>
                <a:latin typeface="Arial" panose="020B0604020202020204" pitchFamily="34" charset="0"/>
                <a:cs typeface="Arial" panose="020B0604020202020204" pitchFamily="34" charset="0"/>
              </a:rPr>
              <a:t>An effective onboarding process can improve employee retention by up to 82%. </a:t>
            </a:r>
          </a:p>
        </p:txBody>
      </p:sp>
      <p:cxnSp>
        <p:nvCxnSpPr>
          <p:cNvPr id="14" name="Straight Connector 13">
            <a:extLst>
              <a:ext uri="{FF2B5EF4-FFF2-40B4-BE49-F238E27FC236}">
                <a16:creationId xmlns:a16="http://schemas.microsoft.com/office/drawing/2014/main" id="{B78962FC-1E0B-C341-8A20-C86197ABD775}"/>
              </a:ext>
            </a:extLst>
          </p:cNvPr>
          <p:cNvCxnSpPr>
            <a:cxnSpLocks/>
          </p:cNvCxnSpPr>
          <p:nvPr/>
        </p:nvCxnSpPr>
        <p:spPr>
          <a:xfrm>
            <a:off x="5203372" y="1541302"/>
            <a:ext cx="6516000" cy="0"/>
          </a:xfrm>
          <a:prstGeom prst="line">
            <a:avLst/>
          </a:prstGeom>
          <a:ln w="28575">
            <a:solidFill>
              <a:srgbClr val="5F3058"/>
            </a:solidFill>
          </a:ln>
        </p:spPr>
        <p:style>
          <a:lnRef idx="1">
            <a:schemeClr val="accent1"/>
          </a:lnRef>
          <a:fillRef idx="0">
            <a:schemeClr val="accent1"/>
          </a:fillRef>
          <a:effectRef idx="0">
            <a:schemeClr val="accent1"/>
          </a:effectRef>
          <a:fontRef idx="minor">
            <a:schemeClr val="tx1"/>
          </a:fontRef>
        </p:style>
      </p:cxnSp>
      <p:sp>
        <p:nvSpPr>
          <p:cNvPr id="22" name="Text Placeholder 4">
            <a:extLst>
              <a:ext uri="{FF2B5EF4-FFF2-40B4-BE49-F238E27FC236}">
                <a16:creationId xmlns:a16="http://schemas.microsoft.com/office/drawing/2014/main" id="{2FE30138-50A5-BF49-99A3-83D38F6A5E6B}"/>
              </a:ext>
            </a:extLst>
          </p:cNvPr>
          <p:cNvSpPr txBox="1">
            <a:spLocks/>
          </p:cNvSpPr>
          <p:nvPr/>
        </p:nvSpPr>
        <p:spPr>
          <a:xfrm>
            <a:off x="5127004" y="3092028"/>
            <a:ext cx="6738457" cy="3054768"/>
          </a:xfrm>
          <a:prstGeom prst="rect">
            <a:avLst/>
          </a:prstGeom>
        </p:spPr>
        <p:txBody>
          <a:bodyPr numCol="1" spcCol="36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200" b="1" dirty="0">
                <a:solidFill>
                  <a:srgbClr val="5F3058"/>
                </a:solidFill>
                <a:latin typeface="Arial" panose="020B0604020202020204" pitchFamily="34" charset="0"/>
                <a:cs typeface="Arial" panose="020B0604020202020204" pitchFamily="34" charset="0"/>
              </a:rPr>
              <a:t>Payroll software and technology is here to stay </a:t>
            </a:r>
            <a:endParaRPr lang="en-US" sz="1200" b="1" dirty="0">
              <a:solidFill>
                <a:srgbClr val="5F3058"/>
              </a:solidFill>
              <a:latin typeface="Arial" panose="020B0604020202020204" pitchFamily="34" charset="0"/>
              <a:cs typeface="Arial" panose="020B0604020202020204" pitchFamily="34" charset="0"/>
            </a:endParaRP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Many organisations are currently focused on global workforce issues such as the Environmental, Social and Governance (ESG) agenda and as a result, are transforming their Payroll, HR and Finance functions. </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Payroll is integral to all organisations, which is why there has been an increasing demand for payroll technology and software to adapt to regulatory and compliance change, changing customer expectation and the ever-changing needs of employees and employers. In a hybrid working world, employers are now expanding their use of Artificial Intelligence (AI) and Robotic Process Automation (RPA) to reduce the risk of human errors, free up time for payroll teams and  support the business with making more evidence-based, strategic decisions. </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Technologies include </a:t>
            </a:r>
            <a:r>
              <a:rPr lang="en-GB" sz="1000" dirty="0" err="1">
                <a:solidFill>
                  <a:srgbClr val="29265B"/>
                </a:solidFill>
                <a:latin typeface="Arial" panose="020B0604020202020204" pitchFamily="34" charset="0"/>
                <a:cs typeface="Arial" panose="020B0604020202020204" pitchFamily="34" charset="0"/>
              </a:rPr>
              <a:t>SDWorx</a:t>
            </a:r>
            <a:r>
              <a:rPr lang="en-GB" sz="1000" dirty="0">
                <a:solidFill>
                  <a:srgbClr val="29265B"/>
                </a:solidFill>
                <a:latin typeface="Arial" panose="020B0604020202020204" pitchFamily="34" charset="0"/>
                <a:cs typeface="Arial" panose="020B0604020202020204" pitchFamily="34" charset="0"/>
              </a:rPr>
              <a:t>, a leading provider of integrated payroll and HR software solutions, designed to help mid-market and enterprise businesses deal with the complexities of modern workforce management. </a:t>
            </a:r>
            <a:r>
              <a:rPr lang="en-GB" sz="1000" dirty="0" err="1">
                <a:solidFill>
                  <a:srgbClr val="29265B"/>
                </a:solidFill>
                <a:latin typeface="Arial" panose="020B0604020202020204" pitchFamily="34" charset="0"/>
                <a:cs typeface="Arial" panose="020B0604020202020204" pitchFamily="34" charset="0"/>
              </a:rPr>
              <a:t>HRPro</a:t>
            </a:r>
            <a:r>
              <a:rPr lang="en-GB" sz="1000" dirty="0">
                <a:solidFill>
                  <a:srgbClr val="29265B"/>
                </a:solidFill>
                <a:latin typeface="Arial" panose="020B0604020202020204" pitchFamily="34" charset="0"/>
                <a:cs typeface="Arial" panose="020B0604020202020204" pitchFamily="34" charset="0"/>
              </a:rPr>
              <a:t> were acquired by SD Worx in June 2022. </a:t>
            </a:r>
          </a:p>
          <a:p>
            <a:pPr marL="0" indent="0">
              <a:lnSpc>
                <a:spcPct val="150000"/>
              </a:lnSpc>
              <a:buNone/>
            </a:pPr>
            <a:endParaRPr lang="en-GB" sz="1000" dirty="0">
              <a:solidFill>
                <a:srgbClr val="29265B"/>
              </a:solidFill>
              <a:latin typeface="Arial" panose="020B0604020202020204" pitchFamily="34" charset="0"/>
              <a:cs typeface="Arial" panose="020B0604020202020204" pitchFamily="34" charset="0"/>
            </a:endParaRPr>
          </a:p>
          <a:p>
            <a:pPr marL="0" indent="0">
              <a:lnSpc>
                <a:spcPct val="150000"/>
              </a:lnSpc>
              <a:buNone/>
            </a:pPr>
            <a:endParaRPr lang="en-US" sz="1000" dirty="0">
              <a:solidFill>
                <a:srgbClr val="29265B"/>
              </a:solidFill>
              <a:latin typeface="Arial" panose="020B0604020202020204" pitchFamily="34" charset="0"/>
              <a:cs typeface="Arial" panose="020B0604020202020204" pitchFamily="34" charset="0"/>
            </a:endParaRPr>
          </a:p>
        </p:txBody>
      </p:sp>
      <p:sp>
        <p:nvSpPr>
          <p:cNvPr id="15" name="Text Placeholder 3">
            <a:extLst>
              <a:ext uri="{FF2B5EF4-FFF2-40B4-BE49-F238E27FC236}">
                <a16:creationId xmlns:a16="http://schemas.microsoft.com/office/drawing/2014/main" id="{44AEB225-51A9-41E1-A250-624631D6F898}"/>
              </a:ext>
            </a:extLst>
          </p:cNvPr>
          <p:cNvSpPr txBox="1">
            <a:spLocks/>
          </p:cNvSpPr>
          <p:nvPr/>
        </p:nvSpPr>
        <p:spPr>
          <a:xfrm>
            <a:off x="924953" y="446680"/>
            <a:ext cx="8404103" cy="5634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b="1" i="0" kern="1200" cap="all" baseline="0">
                <a:solidFill>
                  <a:srgbClr val="5F30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097AB"/>
                </a:solidFill>
              </a:rPr>
              <a:t>The future of </a:t>
            </a:r>
            <a:r>
              <a:rPr lang="en-US" sz="2000" dirty="0" err="1">
                <a:solidFill>
                  <a:srgbClr val="B097AB"/>
                </a:solidFill>
              </a:rPr>
              <a:t>hr</a:t>
            </a:r>
            <a:r>
              <a:rPr lang="en-US" sz="2000" dirty="0">
                <a:solidFill>
                  <a:srgbClr val="B097AB"/>
                </a:solidFill>
              </a:rPr>
              <a:t> recruitment, e-learning &amp; onboarding</a:t>
            </a:r>
            <a:endParaRPr lang="en-US" sz="2000" dirty="0"/>
          </a:p>
        </p:txBody>
      </p:sp>
      <p:pic>
        <p:nvPicPr>
          <p:cNvPr id="2" name="Picture 1">
            <a:extLst>
              <a:ext uri="{FF2B5EF4-FFF2-40B4-BE49-F238E27FC236}">
                <a16:creationId xmlns:a16="http://schemas.microsoft.com/office/drawing/2014/main" id="{3642A953-6C3C-E3BE-7DB2-F2A269741747}"/>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Lst>
          </a:blip>
          <a:srcRect l="13835" t="16120" r="14445" b="16019"/>
          <a:stretch/>
        </p:blipFill>
        <p:spPr>
          <a:xfrm>
            <a:off x="5254808" y="1789184"/>
            <a:ext cx="1117865" cy="1057697"/>
          </a:xfrm>
          <a:prstGeom prst="rect">
            <a:avLst/>
          </a:prstGeom>
          <a:solidFill>
            <a:srgbClr val="5F3058"/>
          </a:solidFill>
        </p:spPr>
      </p:pic>
      <p:sp>
        <p:nvSpPr>
          <p:cNvPr id="17" name="Text Placeholder 3">
            <a:extLst>
              <a:ext uri="{FF2B5EF4-FFF2-40B4-BE49-F238E27FC236}">
                <a16:creationId xmlns:a16="http://schemas.microsoft.com/office/drawing/2014/main" id="{4F763F8D-484A-9B70-B168-943C4D77C882}"/>
              </a:ext>
            </a:extLst>
          </p:cNvPr>
          <p:cNvSpPr txBox="1">
            <a:spLocks/>
          </p:cNvSpPr>
          <p:nvPr/>
        </p:nvSpPr>
        <p:spPr>
          <a:xfrm>
            <a:off x="8234422" y="6422285"/>
            <a:ext cx="3413125" cy="2921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HR Technology Sector M&amp;A Review</a:t>
            </a:r>
            <a:endParaRPr lang="en-US" dirty="0"/>
          </a:p>
        </p:txBody>
      </p:sp>
      <p:sp>
        <p:nvSpPr>
          <p:cNvPr id="18" name="Title 1">
            <a:extLst>
              <a:ext uri="{FF2B5EF4-FFF2-40B4-BE49-F238E27FC236}">
                <a16:creationId xmlns:a16="http://schemas.microsoft.com/office/drawing/2014/main" id="{7EF66408-653B-9EA3-39F0-CC03A0FB24E6}"/>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927593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FCB930-3415-4D97-B585-6C2CF4BB9A27}"/>
              </a:ext>
            </a:extLst>
          </p:cNvPr>
          <p:cNvPicPr>
            <a:picLocks noChangeAspect="1"/>
          </p:cNvPicPr>
          <p:nvPr/>
        </p:nvPicPr>
        <p:blipFill>
          <a:blip r:embed="rId2"/>
          <a:srcRect l="16005" r="16005"/>
          <a:stretch/>
        </p:blipFill>
        <p:spPr>
          <a:xfrm>
            <a:off x="9918326" y="1447800"/>
            <a:ext cx="2273674" cy="2229392"/>
          </a:xfrm>
          <a:prstGeom prst="rect">
            <a:avLst/>
          </a:prstGeom>
        </p:spPr>
      </p:pic>
      <p:sp>
        <p:nvSpPr>
          <p:cNvPr id="22" name="Text Placeholder 4">
            <a:extLst>
              <a:ext uri="{FF2B5EF4-FFF2-40B4-BE49-F238E27FC236}">
                <a16:creationId xmlns:a16="http://schemas.microsoft.com/office/drawing/2014/main" id="{2FE30138-50A5-BF49-99A3-83D38F6A5E6B}"/>
              </a:ext>
            </a:extLst>
          </p:cNvPr>
          <p:cNvSpPr txBox="1">
            <a:spLocks/>
          </p:cNvSpPr>
          <p:nvPr/>
        </p:nvSpPr>
        <p:spPr>
          <a:xfrm>
            <a:off x="5069327" y="1326967"/>
            <a:ext cx="4653829" cy="4700450"/>
          </a:xfrm>
          <a:prstGeom prst="rect">
            <a:avLst/>
          </a:prstGeom>
          <a:solidFill>
            <a:schemeClr val="bg1"/>
          </a:solidFill>
        </p:spPr>
        <p:txBody>
          <a:bodyPr numCol="1" spcCol="36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200" b="1" dirty="0">
                <a:solidFill>
                  <a:srgbClr val="5F3058"/>
                </a:solidFill>
                <a:latin typeface="Arial" panose="020B0604020202020204" pitchFamily="34" charset="0"/>
                <a:cs typeface="Arial" panose="020B0604020202020204" pitchFamily="34" charset="0"/>
              </a:rPr>
              <a:t>The rise of virtual career fairs and events</a:t>
            </a:r>
            <a:endParaRPr lang="en-US" sz="1200" b="1" dirty="0">
              <a:solidFill>
                <a:srgbClr val="5F3058"/>
              </a:solidFill>
              <a:latin typeface="Arial" panose="020B0604020202020204" pitchFamily="34" charset="0"/>
              <a:cs typeface="Arial" panose="020B0604020202020204" pitchFamily="34" charset="0"/>
            </a:endParaRP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As we enter the new age of hybrid working, virtual career fair software is making it easier for organisations to recruit across a much larger geographic area and attract global talent. </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Many employers are now turning to virtual career fairs for finding job candidates, while also cutting out the costs involved of booking a physical event space, renting equipment and supplies and travel expenses for staff, involved in traditional career fairs. </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Not only this, but virtual career fair software is providing employers with access to real-time information and allowing candidates to view presentations, attend virtual webinars, download materials and chat to the hiring manager(s) or company representatives. </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Additionally, this type of software is also being used to portray company culture using 3D designs, animated avatars, lobbies and exhibition booths to enhance networking and engagement for employers and applicants. </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Acquisitions in this space include </a:t>
            </a:r>
            <a:r>
              <a:rPr lang="en-GB" sz="1000" dirty="0" err="1">
                <a:solidFill>
                  <a:srgbClr val="29265B"/>
                </a:solidFill>
                <a:latin typeface="Arial" panose="020B0604020202020204" pitchFamily="34" charset="0"/>
                <a:cs typeface="Arial" panose="020B0604020202020204" pitchFamily="34" charset="0"/>
              </a:rPr>
              <a:t>TalentSpace</a:t>
            </a:r>
            <a:r>
              <a:rPr lang="en-GB" sz="1000" dirty="0">
                <a:solidFill>
                  <a:srgbClr val="29265B"/>
                </a:solidFill>
                <a:latin typeface="Arial" panose="020B0604020202020204" pitchFamily="34" charset="0"/>
                <a:cs typeface="Arial" panose="020B0604020202020204" pitchFamily="34" charset="0"/>
              </a:rPr>
              <a:t>, an online platform where interactive virtual &amp; hybrid career fairs and hiring events are hosted (acquired by Handshake in April 2022). </a:t>
            </a:r>
          </a:p>
        </p:txBody>
      </p:sp>
      <p:sp>
        <p:nvSpPr>
          <p:cNvPr id="12" name="Rectangle 11">
            <a:extLst>
              <a:ext uri="{FF2B5EF4-FFF2-40B4-BE49-F238E27FC236}">
                <a16:creationId xmlns:a16="http://schemas.microsoft.com/office/drawing/2014/main" id="{E5DE5B09-5B59-2848-8C74-2BA9F8C0A673}"/>
              </a:ext>
            </a:extLst>
          </p:cNvPr>
          <p:cNvSpPr/>
          <p:nvPr/>
        </p:nvSpPr>
        <p:spPr>
          <a:xfrm>
            <a:off x="9858599" y="3875061"/>
            <a:ext cx="2006861" cy="1384995"/>
          </a:xfrm>
          <a:prstGeom prst="rect">
            <a:avLst/>
          </a:prstGeom>
        </p:spPr>
        <p:txBody>
          <a:bodyPr wrap="square">
            <a:spAutoFit/>
          </a:bodyPr>
          <a:lstStyle/>
          <a:p>
            <a:r>
              <a:rPr lang="en-GB" sz="1200" dirty="0">
                <a:solidFill>
                  <a:srgbClr val="5F3058"/>
                </a:solidFill>
                <a:latin typeface="Arial" panose="020B0604020202020204" pitchFamily="34" charset="0"/>
                <a:cs typeface="Arial" panose="020B0604020202020204" pitchFamily="34" charset="0"/>
              </a:rPr>
              <a:t>Companies are increasingly leveraging AI and SaaS for talent acquisition to identity top talent in high demand talent pools.</a:t>
            </a:r>
          </a:p>
          <a:p>
            <a:endParaRPr lang="en-US" sz="1200" dirty="0">
              <a:solidFill>
                <a:srgbClr val="5F3058"/>
              </a:solidFill>
              <a:highlight>
                <a:srgbClr val="FFFF00"/>
              </a:highlight>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D5EF9DF3-A1E7-304D-AE55-6CD4AE3F7B39}"/>
              </a:ext>
            </a:extLst>
          </p:cNvPr>
          <p:cNvCxnSpPr>
            <a:cxnSpLocks/>
          </p:cNvCxnSpPr>
          <p:nvPr/>
        </p:nvCxnSpPr>
        <p:spPr>
          <a:xfrm>
            <a:off x="9918327" y="3701143"/>
            <a:ext cx="2273673" cy="0"/>
          </a:xfrm>
          <a:prstGeom prst="line">
            <a:avLst/>
          </a:prstGeom>
          <a:ln w="101600">
            <a:solidFill>
              <a:srgbClr val="5F3058"/>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60F8DB27-2910-4FC2-B2A1-414B6B653A95}"/>
              </a:ext>
            </a:extLst>
          </p:cNvPr>
          <p:cNvSpPr txBox="1">
            <a:spLocks/>
          </p:cNvSpPr>
          <p:nvPr/>
        </p:nvSpPr>
        <p:spPr>
          <a:xfrm>
            <a:off x="288033" y="1326966"/>
            <a:ext cx="4653829" cy="4700451"/>
          </a:xfrm>
          <a:prstGeom prst="rect">
            <a:avLst/>
          </a:prstGeom>
        </p:spPr>
        <p:txBody>
          <a:bodyPr numCol="1" spcCol="36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dirty="0">
                <a:solidFill>
                  <a:schemeClr val="tx2"/>
                </a:solidFill>
                <a:latin typeface="Arial" panose="020B0604020202020204" pitchFamily="34" charset="0"/>
                <a:cs typeface="Arial" panose="020B0604020202020204" pitchFamily="34" charset="0"/>
              </a:rPr>
              <a:t>Leveraging AI and SaaS for talent acquisition</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One of the many ways AI and SaaS software is shaping talent acquisition is by sourcing and engaging candidates through online job boards and platforms and is being used to score resumes and identify candidates best suited for the position. </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A total of 96% of HR managers believe AI can improve talent acquisition and retention significantly and overcome the obstacle of finding the right candidate in high demand talent pools. From sourcing candidates through to employee onboarding and engagement, AI and SaaS software therefore has a significant impact on the recruitment process.</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AI and SaaS software further enables recruiters and hiring managers to assess and interview candidates with more ease than traditional methods and essentially speed up time-to-hire. Given how fierce the war for talent is right now, recruiting managers who are utilizing data through the hiring funnel, finding new ways to source under-represented talent and thinking of talent acquisition as a long-term strategy, have a competitive advantage over the rest. </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Software providers include Talentry, who’s technology offers an enterprise ready SaaS recruiting solution based on employee referrals (acquired by Clever Connect in June 2022).</a:t>
            </a:r>
          </a:p>
          <a:p>
            <a:pPr marL="0" indent="0">
              <a:lnSpc>
                <a:spcPct val="150000"/>
              </a:lnSpc>
              <a:buNone/>
            </a:pPr>
            <a:endParaRPr lang="en-GB" sz="1000" dirty="0">
              <a:solidFill>
                <a:srgbClr val="29265B"/>
              </a:solidFill>
              <a:latin typeface="Arial" panose="020B0604020202020204" pitchFamily="34" charset="0"/>
              <a:cs typeface="Arial" panose="020B0604020202020204" pitchFamily="34" charset="0"/>
            </a:endParaRPr>
          </a:p>
          <a:p>
            <a:pPr marL="0" indent="0">
              <a:lnSpc>
                <a:spcPct val="150000"/>
              </a:lnSpc>
              <a:buNone/>
            </a:pPr>
            <a:endParaRPr lang="en-GB" sz="1000" dirty="0">
              <a:solidFill>
                <a:srgbClr val="29265B"/>
              </a:solidFill>
              <a:latin typeface="Arial" panose="020B0604020202020204" pitchFamily="34" charset="0"/>
              <a:cs typeface="Arial" panose="020B0604020202020204" pitchFamily="34" charset="0"/>
            </a:endParaRPr>
          </a:p>
          <a:p>
            <a:pPr marL="0" indent="0">
              <a:lnSpc>
                <a:spcPct val="150000"/>
              </a:lnSpc>
              <a:buNone/>
            </a:pPr>
            <a:endParaRPr lang="en-US" sz="1000" dirty="0">
              <a:solidFill>
                <a:srgbClr val="29265B"/>
              </a:solidFill>
              <a:latin typeface="Arial" panose="020B0604020202020204" pitchFamily="34" charset="0"/>
              <a:cs typeface="Arial" panose="020B0604020202020204" pitchFamily="34" charset="0"/>
            </a:endParaRPr>
          </a:p>
        </p:txBody>
      </p:sp>
      <p:sp>
        <p:nvSpPr>
          <p:cNvPr id="17" name="Text Placeholder 3">
            <a:extLst>
              <a:ext uri="{FF2B5EF4-FFF2-40B4-BE49-F238E27FC236}">
                <a16:creationId xmlns:a16="http://schemas.microsoft.com/office/drawing/2014/main" id="{D557D257-A3C0-48F6-B44A-2CE51B54B08A}"/>
              </a:ext>
            </a:extLst>
          </p:cNvPr>
          <p:cNvSpPr txBox="1">
            <a:spLocks/>
          </p:cNvSpPr>
          <p:nvPr/>
        </p:nvSpPr>
        <p:spPr>
          <a:xfrm>
            <a:off x="924953" y="446680"/>
            <a:ext cx="8404103" cy="5634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b="1" i="0" kern="1200" cap="all" baseline="0">
                <a:solidFill>
                  <a:srgbClr val="5F30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097AB"/>
                </a:solidFill>
              </a:rPr>
              <a:t>The future of </a:t>
            </a:r>
            <a:r>
              <a:rPr lang="en-US" sz="2000" dirty="0" err="1">
                <a:solidFill>
                  <a:srgbClr val="B097AB"/>
                </a:solidFill>
              </a:rPr>
              <a:t>hr</a:t>
            </a:r>
            <a:r>
              <a:rPr lang="en-US" sz="2000" dirty="0">
                <a:solidFill>
                  <a:srgbClr val="B097AB"/>
                </a:solidFill>
              </a:rPr>
              <a:t> recruitment, e-learning &amp; onboarding</a:t>
            </a:r>
            <a:endParaRPr lang="en-US" sz="2000" dirty="0"/>
          </a:p>
        </p:txBody>
      </p:sp>
      <p:sp>
        <p:nvSpPr>
          <p:cNvPr id="16" name="Text Placeholder 3">
            <a:extLst>
              <a:ext uri="{FF2B5EF4-FFF2-40B4-BE49-F238E27FC236}">
                <a16:creationId xmlns:a16="http://schemas.microsoft.com/office/drawing/2014/main" id="{040F373C-5D93-69BB-18DB-2D1F24514954}"/>
              </a:ext>
            </a:extLst>
          </p:cNvPr>
          <p:cNvSpPr txBox="1">
            <a:spLocks/>
          </p:cNvSpPr>
          <p:nvPr/>
        </p:nvSpPr>
        <p:spPr>
          <a:xfrm>
            <a:off x="8234422" y="6422285"/>
            <a:ext cx="3413125" cy="2921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HR Technology Sector M&amp;A Review</a:t>
            </a:r>
            <a:endParaRPr lang="en-US" dirty="0"/>
          </a:p>
        </p:txBody>
      </p:sp>
      <p:sp>
        <p:nvSpPr>
          <p:cNvPr id="18" name="Title 1">
            <a:extLst>
              <a:ext uri="{FF2B5EF4-FFF2-40B4-BE49-F238E27FC236}">
                <a16:creationId xmlns:a16="http://schemas.microsoft.com/office/drawing/2014/main" id="{67AD51BB-3CA7-1C2E-6A6B-8CD641FC33E9}"/>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710010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D60713E-27D2-144A-8F0E-176927065666}"/>
              </a:ext>
            </a:extLst>
          </p:cNvPr>
          <p:cNvSpPr>
            <a:spLocks noGrp="1"/>
          </p:cNvSpPr>
          <p:nvPr>
            <p:ph type="body" sz="quarter" idx="10"/>
          </p:nvPr>
        </p:nvSpPr>
        <p:spPr/>
        <p:txBody>
          <a:bodyPr/>
          <a:lstStyle/>
          <a:p>
            <a:r>
              <a:rPr lang="en-US" dirty="0"/>
              <a:t>Q2 2022</a:t>
            </a:r>
          </a:p>
        </p:txBody>
      </p:sp>
      <p:sp>
        <p:nvSpPr>
          <p:cNvPr id="5" name="Text Placeholder 4">
            <a:extLst>
              <a:ext uri="{FF2B5EF4-FFF2-40B4-BE49-F238E27FC236}">
                <a16:creationId xmlns:a16="http://schemas.microsoft.com/office/drawing/2014/main" id="{F82FD355-7B54-604C-8B47-472F9957D974}"/>
              </a:ext>
            </a:extLst>
          </p:cNvPr>
          <p:cNvSpPr txBox="1">
            <a:spLocks/>
          </p:cNvSpPr>
          <p:nvPr/>
        </p:nvSpPr>
        <p:spPr>
          <a:xfrm>
            <a:off x="277401" y="1458929"/>
            <a:ext cx="7530018" cy="47344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000"/>
              </a:lnSpc>
              <a:buNone/>
            </a:pPr>
            <a:r>
              <a:rPr lang="en-US" sz="1200" b="1" dirty="0">
                <a:solidFill>
                  <a:srgbClr val="5F3058"/>
                </a:solidFill>
                <a:latin typeface="Arial" panose="020B0604020202020204" pitchFamily="34" charset="0"/>
                <a:cs typeface="Arial" panose="020B0604020202020204" pitchFamily="34" charset="0"/>
              </a:rPr>
              <a:t>M&amp;A Overview</a:t>
            </a:r>
          </a:p>
          <a:p>
            <a:pPr marL="0" indent="0">
              <a:lnSpc>
                <a:spcPct val="100000"/>
              </a:lnSpc>
              <a:buNone/>
            </a:pPr>
            <a:r>
              <a:rPr lang="en-US" sz="1000" dirty="0">
                <a:solidFill>
                  <a:srgbClr val="29265B"/>
                </a:solidFill>
                <a:latin typeface="Arial" panose="020B0604020202020204" pitchFamily="34" charset="0"/>
                <a:cs typeface="Arial" panose="020B0604020202020204" pitchFamily="34" charset="0"/>
              </a:rPr>
              <a:t>In this report, we highlight 40 of the 52 M&amp;A transactions within the HRTech sector which completed during the second quarter of 2022. Overall deal volumes have decreased since the last quarter, by 16% and is marginally lower in the volume of deals compared to the same period of 2021.</a:t>
            </a:r>
          </a:p>
          <a:p>
            <a:pPr marL="0" indent="0">
              <a:lnSpc>
                <a:spcPct val="100000"/>
              </a:lnSpc>
              <a:buNone/>
            </a:pPr>
            <a:r>
              <a:rPr lang="en-GB" sz="1000" dirty="0">
                <a:solidFill>
                  <a:srgbClr val="29265B"/>
                </a:solidFill>
                <a:latin typeface="Arial" panose="020B0604020202020204" pitchFamily="34" charset="0"/>
                <a:cs typeface="Arial" panose="020B0604020202020204" pitchFamily="34" charset="0"/>
              </a:rPr>
              <a:t>The demand for top talent remains high across regions, countries, and industries this quarter, despite geopolitical friction and looming macro-economic headwinds. Progressive global organisations are building and enhancing holistic talent practices, with talent acquisition functions continuing to carry elevated expectations and heavy workloads. Smarter, tighter, and shorter hiring processes have become a key competitive advantage, connoting a responsive, agile, and talent-friendly culture. Talent management and development (which was muted relative to other HR specialisations during the pandemic) now has a renewed focus, driven by the need to retain existing talent.</a:t>
            </a:r>
          </a:p>
          <a:p>
            <a:pPr marL="0" indent="0">
              <a:lnSpc>
                <a:spcPct val="100000"/>
              </a:lnSpc>
              <a:buNone/>
            </a:pPr>
            <a:r>
              <a:rPr lang="en-US" sz="1000" dirty="0">
                <a:solidFill>
                  <a:srgbClr val="29265B"/>
                </a:solidFill>
                <a:latin typeface="Arial" panose="020B0604020202020204" pitchFamily="34" charset="0"/>
                <a:cs typeface="Arial" panose="020B0604020202020204" pitchFamily="34" charset="0"/>
              </a:rPr>
              <a:t>Notably, talent attraction was hot area in M&amp;A, with 44% of identified deals taking place in this space, followed by talent development and workforce management, representing 25% and 13% of the total deal volume, respectively. </a:t>
            </a:r>
          </a:p>
          <a:p>
            <a:pPr marL="0" indent="0">
              <a:lnSpc>
                <a:spcPct val="100000"/>
              </a:lnSpc>
              <a:buNone/>
            </a:pPr>
            <a:r>
              <a:rPr lang="en-US" sz="1000" dirty="0">
                <a:solidFill>
                  <a:srgbClr val="29265B"/>
                </a:solidFill>
                <a:latin typeface="Arial" panose="020B0604020202020204" pitchFamily="34" charset="0"/>
                <a:cs typeface="Arial" panose="020B0604020202020204" pitchFamily="34" charset="0"/>
              </a:rPr>
              <a:t>Cross-border transactions accounted for 50% of the total and 90% of deals involved a strategic or PE-backed buyer. The most active regions in terms of HRTech M&amp;A continue to be the US and Europe (mainly the UK), though the volume has declined in Asia.</a:t>
            </a:r>
          </a:p>
          <a:p>
            <a:pPr marL="0" indent="0">
              <a:lnSpc>
                <a:spcPct val="100000"/>
              </a:lnSpc>
              <a:buNone/>
            </a:pPr>
            <a:endParaRPr lang="en-US" sz="900" b="1" dirty="0">
              <a:solidFill>
                <a:srgbClr val="29265B"/>
              </a:solidFill>
              <a:highlight>
                <a:srgbClr val="FFFFFF"/>
              </a:highlight>
              <a:latin typeface="Arial" panose="020B0604020202020204" pitchFamily="34" charset="0"/>
              <a:cs typeface="Arial" panose="020B0604020202020204" pitchFamily="34" charset="0"/>
            </a:endParaRPr>
          </a:p>
          <a:p>
            <a:pPr marL="0" indent="0">
              <a:lnSpc>
                <a:spcPts val="1000"/>
              </a:lnSpc>
              <a:buNone/>
            </a:pPr>
            <a:r>
              <a:rPr lang="en-US" sz="1200" b="1" dirty="0">
                <a:solidFill>
                  <a:srgbClr val="5F3058"/>
                </a:solidFill>
                <a:latin typeface="Arial" panose="020B0604020202020204" pitchFamily="34" charset="0"/>
                <a:cs typeface="Arial" panose="020B0604020202020204" pitchFamily="34" charset="0"/>
              </a:rPr>
              <a:t>Public Companies Overview</a:t>
            </a:r>
          </a:p>
          <a:p>
            <a:pPr marL="0" indent="0">
              <a:lnSpc>
                <a:spcPct val="100000"/>
              </a:lnSpc>
              <a:buNone/>
            </a:pPr>
            <a:r>
              <a:rPr lang="en-US" sz="1000" dirty="0">
                <a:solidFill>
                  <a:srgbClr val="29265B"/>
                </a:solidFill>
                <a:latin typeface="Arial" panose="020B0604020202020204" pitchFamily="34" charset="0"/>
                <a:cs typeface="Arial" panose="020B0604020202020204" pitchFamily="34" charset="0"/>
              </a:rPr>
              <a:t>Q2 saw a decrease in average revenue multiples across our large cap but an increase in the mid cap sample of quoted companies. Tech sectors, including HRTech, are beginning to feel the impact of high inflation and an unsettled macroeconomic outlook. As of 30th June, the average forward revenue multiple overall was 5.1x, going up to 5.7x for Large Cap companies.</a:t>
            </a:r>
          </a:p>
          <a:p>
            <a:pPr marL="0" indent="0">
              <a:lnSpc>
                <a:spcPct val="100000"/>
              </a:lnSpc>
              <a:buNone/>
            </a:pPr>
            <a:r>
              <a:rPr lang="en-US" sz="1000" dirty="0">
                <a:solidFill>
                  <a:srgbClr val="29265B"/>
                </a:solidFill>
                <a:latin typeface="Arial" panose="020B0604020202020204" pitchFamily="34" charset="0"/>
                <a:cs typeface="Arial" panose="020B0604020202020204" pitchFamily="34" charset="0"/>
              </a:rPr>
              <a:t>Revenue growth continues to be a critical driver of higher valuations. The companies exhibiting the highest expected revenue growth </a:t>
            </a:r>
            <a:r>
              <a:rPr lang="en-US" sz="1000" dirty="0" err="1">
                <a:solidFill>
                  <a:srgbClr val="29265B"/>
                </a:solidFill>
                <a:latin typeface="Arial" panose="020B0604020202020204" pitchFamily="34" charset="0"/>
                <a:cs typeface="Arial" panose="020B0604020202020204" pitchFamily="34" charset="0"/>
              </a:rPr>
              <a:t>ReadyTech</a:t>
            </a:r>
            <a:r>
              <a:rPr lang="en-US" sz="1000" dirty="0">
                <a:solidFill>
                  <a:srgbClr val="29265B"/>
                </a:solidFill>
                <a:latin typeface="Arial" panose="020B0604020202020204" pitchFamily="34" charset="0"/>
                <a:cs typeface="Arial" panose="020B0604020202020204" pitchFamily="34" charset="0"/>
              </a:rPr>
              <a:t> (people management software provider) and Paylocity (payroll and human capital management provider). Recurring revenue as a proportion of total revenues averaged above 80%, with Small Cap companies generating as much as 93.8% recurring revenues.</a:t>
            </a:r>
          </a:p>
        </p:txBody>
      </p:sp>
      <p:sp>
        <p:nvSpPr>
          <p:cNvPr id="6" name="Rectangle 5">
            <a:extLst>
              <a:ext uri="{FF2B5EF4-FFF2-40B4-BE49-F238E27FC236}">
                <a16:creationId xmlns:a16="http://schemas.microsoft.com/office/drawing/2014/main" id="{195BC14B-1492-F444-A06D-4AEFBEA61E69}"/>
              </a:ext>
            </a:extLst>
          </p:cNvPr>
          <p:cNvSpPr/>
          <p:nvPr/>
        </p:nvSpPr>
        <p:spPr>
          <a:xfrm>
            <a:off x="8161638" y="1458931"/>
            <a:ext cx="3566073" cy="4438209"/>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323C3191-E61B-3344-AA67-23643560CF29}"/>
              </a:ext>
            </a:extLst>
          </p:cNvPr>
          <p:cNvSpPr txBox="1">
            <a:spLocks/>
          </p:cNvSpPr>
          <p:nvPr/>
        </p:nvSpPr>
        <p:spPr>
          <a:xfrm>
            <a:off x="8859779" y="2069758"/>
            <a:ext cx="2513713" cy="29779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000"/>
              </a:lnSpc>
              <a:spcAft>
                <a:spcPts val="600"/>
              </a:spcAft>
              <a:buNone/>
            </a:pPr>
            <a:r>
              <a:rPr lang="en-US" sz="1050" b="1" dirty="0">
                <a:solidFill>
                  <a:srgbClr val="29265B"/>
                </a:solidFill>
                <a:latin typeface="Arial" panose="020B0604020202020204" pitchFamily="34" charset="0"/>
                <a:cs typeface="Arial" panose="020B0604020202020204" pitchFamily="34" charset="0"/>
              </a:rPr>
              <a:t>Compensation and Benefits </a:t>
            </a:r>
            <a:br>
              <a:rPr lang="en-US" sz="1050" b="1" dirty="0">
                <a:solidFill>
                  <a:srgbClr val="29265B"/>
                </a:solidFill>
                <a:latin typeface="Arial" panose="020B0604020202020204" pitchFamily="34" charset="0"/>
                <a:cs typeface="Arial" panose="020B0604020202020204" pitchFamily="34" charset="0"/>
              </a:rPr>
            </a:br>
            <a:r>
              <a:rPr lang="en-US" sz="900" dirty="0">
                <a:solidFill>
                  <a:srgbClr val="29265B"/>
                </a:solidFill>
                <a:latin typeface="Arial" panose="020B0604020202020204" pitchFamily="34" charset="0"/>
                <a:cs typeface="Arial" panose="020B0604020202020204" pitchFamily="34" charset="0"/>
              </a:rPr>
              <a:t>HR software relating to the management of employee compensation and benefits administration</a:t>
            </a:r>
          </a:p>
          <a:p>
            <a:pPr marL="0" indent="0">
              <a:lnSpc>
                <a:spcPts val="1000"/>
              </a:lnSpc>
              <a:spcAft>
                <a:spcPts val="600"/>
              </a:spcAft>
              <a:buNone/>
            </a:pPr>
            <a:r>
              <a:rPr lang="en-US" sz="1050" b="1" dirty="0">
                <a:solidFill>
                  <a:srgbClr val="29265B"/>
                </a:solidFill>
                <a:latin typeface="Arial" panose="020B0604020202020204" pitchFamily="34" charset="0"/>
                <a:cs typeface="Arial" panose="020B0604020202020204" pitchFamily="34" charset="0"/>
              </a:rPr>
              <a:t>Performance Management</a:t>
            </a:r>
            <a:br>
              <a:rPr lang="en-US" sz="1050" b="1" dirty="0">
                <a:solidFill>
                  <a:srgbClr val="29265B"/>
                </a:solidFill>
                <a:latin typeface="Arial" panose="020B0604020202020204" pitchFamily="34" charset="0"/>
                <a:cs typeface="Arial" panose="020B0604020202020204" pitchFamily="34" charset="0"/>
              </a:rPr>
            </a:br>
            <a:r>
              <a:rPr lang="en-US" sz="900" dirty="0">
                <a:solidFill>
                  <a:srgbClr val="29265B"/>
                </a:solidFill>
                <a:latin typeface="Arial" panose="020B0604020202020204" pitchFamily="34" charset="0"/>
                <a:cs typeface="Arial" panose="020B0604020202020204" pitchFamily="34" charset="0"/>
              </a:rPr>
              <a:t>Systems to track, measure and reward employee performance</a:t>
            </a:r>
          </a:p>
          <a:p>
            <a:pPr marL="0" indent="0">
              <a:lnSpc>
                <a:spcPts val="1000"/>
              </a:lnSpc>
              <a:spcAft>
                <a:spcPts val="600"/>
              </a:spcAft>
              <a:buNone/>
            </a:pPr>
            <a:r>
              <a:rPr lang="en-US" sz="1050" b="1" dirty="0">
                <a:solidFill>
                  <a:srgbClr val="29265B"/>
                </a:solidFill>
                <a:latin typeface="Arial" panose="020B0604020202020204" pitchFamily="34" charset="0"/>
                <a:cs typeface="Arial" panose="020B0604020202020204" pitchFamily="34" charset="0"/>
              </a:rPr>
              <a:t>Talent Attraction</a:t>
            </a:r>
            <a:br>
              <a:rPr lang="en-US" sz="1050" b="1" dirty="0">
                <a:solidFill>
                  <a:srgbClr val="29265B"/>
                </a:solidFill>
                <a:latin typeface="Arial" panose="020B0604020202020204" pitchFamily="34" charset="0"/>
                <a:cs typeface="Arial" panose="020B0604020202020204" pitchFamily="34" charset="0"/>
              </a:rPr>
            </a:br>
            <a:r>
              <a:rPr lang="en-US" sz="900" dirty="0">
                <a:solidFill>
                  <a:srgbClr val="29265B"/>
                </a:solidFill>
                <a:latin typeface="Arial" panose="020B0604020202020204" pitchFamily="34" charset="0"/>
                <a:cs typeface="Arial" panose="020B0604020202020204" pitchFamily="34" charset="0"/>
              </a:rPr>
              <a:t>Tools to help employers recruit new staff and to help prospective employees search for jobs </a:t>
            </a:r>
          </a:p>
          <a:p>
            <a:pPr marL="0" indent="0">
              <a:lnSpc>
                <a:spcPts val="1000"/>
              </a:lnSpc>
              <a:spcAft>
                <a:spcPts val="600"/>
              </a:spcAft>
              <a:buNone/>
            </a:pPr>
            <a:r>
              <a:rPr lang="en-US" sz="1050" b="1" dirty="0">
                <a:solidFill>
                  <a:srgbClr val="29265B"/>
                </a:solidFill>
                <a:latin typeface="Arial" panose="020B0604020202020204" pitchFamily="34" charset="0"/>
                <a:cs typeface="Arial" panose="020B0604020202020204" pitchFamily="34" charset="0"/>
              </a:rPr>
              <a:t>Talent Development</a:t>
            </a:r>
            <a:br>
              <a:rPr lang="en-US" sz="1050" b="1" dirty="0">
                <a:solidFill>
                  <a:srgbClr val="29265B"/>
                </a:solidFill>
                <a:latin typeface="Arial" panose="020B0604020202020204" pitchFamily="34" charset="0"/>
                <a:cs typeface="Arial" panose="020B0604020202020204" pitchFamily="34" charset="0"/>
              </a:rPr>
            </a:br>
            <a:r>
              <a:rPr lang="en-US" sz="900" dirty="0">
                <a:solidFill>
                  <a:srgbClr val="29265B"/>
                </a:solidFill>
                <a:latin typeface="Arial" panose="020B0604020202020204" pitchFamily="34" charset="0"/>
                <a:cs typeface="Arial" panose="020B0604020202020204" pitchFamily="34" charset="0"/>
              </a:rPr>
              <a:t>HR software providing the means to train and develop an effective workforce </a:t>
            </a:r>
          </a:p>
          <a:p>
            <a:pPr marL="0" indent="0">
              <a:lnSpc>
                <a:spcPts val="1000"/>
              </a:lnSpc>
              <a:spcAft>
                <a:spcPts val="600"/>
              </a:spcAft>
              <a:buNone/>
            </a:pPr>
            <a:r>
              <a:rPr lang="en-US" sz="1050" b="1" dirty="0">
                <a:solidFill>
                  <a:srgbClr val="29265B"/>
                </a:solidFill>
                <a:latin typeface="Arial" panose="020B0604020202020204" pitchFamily="34" charset="0"/>
                <a:cs typeface="Arial" panose="020B0604020202020204" pitchFamily="34" charset="0"/>
              </a:rPr>
              <a:t>Workforce Management</a:t>
            </a:r>
            <a:br>
              <a:rPr lang="en-US" sz="1050" b="1" dirty="0">
                <a:solidFill>
                  <a:srgbClr val="29265B"/>
                </a:solidFill>
                <a:latin typeface="Arial" panose="020B0604020202020204" pitchFamily="34" charset="0"/>
                <a:cs typeface="Arial" panose="020B0604020202020204" pitchFamily="34" charset="0"/>
              </a:rPr>
            </a:br>
            <a:r>
              <a:rPr lang="en-US" sz="900" dirty="0">
                <a:solidFill>
                  <a:srgbClr val="29265B"/>
                </a:solidFill>
                <a:latin typeface="Arial" panose="020B0604020202020204" pitchFamily="34" charset="0"/>
                <a:cs typeface="Arial" panose="020B0604020202020204" pitchFamily="34" charset="0"/>
              </a:rPr>
              <a:t>HR software that facilitates ‘everyday’ HR work and the management of employees </a:t>
            </a:r>
          </a:p>
        </p:txBody>
      </p:sp>
      <p:pic>
        <p:nvPicPr>
          <p:cNvPr id="8" name="Picture 7">
            <a:extLst>
              <a:ext uri="{FF2B5EF4-FFF2-40B4-BE49-F238E27FC236}">
                <a16:creationId xmlns:a16="http://schemas.microsoft.com/office/drawing/2014/main" id="{37AFC8A3-9ED5-7F45-ADDF-9B81F9940BD5}"/>
              </a:ext>
            </a:extLst>
          </p:cNvPr>
          <p:cNvPicPr>
            <a:picLocks noChangeAspect="1"/>
          </p:cNvPicPr>
          <p:nvPr/>
        </p:nvPicPr>
        <p:blipFill>
          <a:blip r:embed="rId2"/>
          <a:stretch>
            <a:fillRect/>
          </a:stretch>
        </p:blipFill>
        <p:spPr>
          <a:xfrm>
            <a:off x="8381238" y="3398178"/>
            <a:ext cx="448923" cy="310793"/>
          </a:xfrm>
          <a:prstGeom prst="rect">
            <a:avLst/>
          </a:prstGeom>
        </p:spPr>
      </p:pic>
      <p:pic>
        <p:nvPicPr>
          <p:cNvPr id="9" name="Picture 8" descr="Icon&#10;&#10;Description automatically generated">
            <a:extLst>
              <a:ext uri="{FF2B5EF4-FFF2-40B4-BE49-F238E27FC236}">
                <a16:creationId xmlns:a16="http://schemas.microsoft.com/office/drawing/2014/main" id="{FEAE8D49-A625-7E43-ABD1-68CC10BD6C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7585" y="3992316"/>
            <a:ext cx="462576" cy="310793"/>
          </a:xfrm>
          <a:prstGeom prst="rect">
            <a:avLst/>
          </a:prstGeom>
        </p:spPr>
      </p:pic>
      <p:pic>
        <p:nvPicPr>
          <p:cNvPr id="10" name="Picture 9" descr="A picture containing park&#10;&#10;Description automatically generated">
            <a:extLst>
              <a:ext uri="{FF2B5EF4-FFF2-40B4-BE49-F238E27FC236}">
                <a16:creationId xmlns:a16="http://schemas.microsoft.com/office/drawing/2014/main" id="{F3B60532-C408-894E-B755-3570FD4E38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22862" y="2789420"/>
            <a:ext cx="352022" cy="440028"/>
          </a:xfrm>
          <a:prstGeom prst="rect">
            <a:avLst/>
          </a:prstGeom>
        </p:spPr>
      </p:pic>
      <p:pic>
        <p:nvPicPr>
          <p:cNvPr id="11" name="Picture 10" descr="A picture containing text, basket&#10;&#10;Description automatically generated">
            <a:extLst>
              <a:ext uri="{FF2B5EF4-FFF2-40B4-BE49-F238E27FC236}">
                <a16:creationId xmlns:a16="http://schemas.microsoft.com/office/drawing/2014/main" id="{CFFB0F89-1670-2A42-B667-09391AB135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08002" y="2046638"/>
            <a:ext cx="381742" cy="477178"/>
          </a:xfrm>
          <a:prstGeom prst="rect">
            <a:avLst/>
          </a:prstGeom>
        </p:spPr>
      </p:pic>
      <p:sp>
        <p:nvSpPr>
          <p:cNvPr id="12" name="Rectangle 11">
            <a:extLst>
              <a:ext uri="{FF2B5EF4-FFF2-40B4-BE49-F238E27FC236}">
                <a16:creationId xmlns:a16="http://schemas.microsoft.com/office/drawing/2014/main" id="{C7621D06-D920-9A41-A0E3-D513028EF6CD}"/>
              </a:ext>
            </a:extLst>
          </p:cNvPr>
          <p:cNvSpPr/>
          <p:nvPr/>
        </p:nvSpPr>
        <p:spPr>
          <a:xfrm>
            <a:off x="8311085" y="1690249"/>
            <a:ext cx="1633589" cy="223587"/>
          </a:xfrm>
          <a:prstGeom prst="rect">
            <a:avLst/>
          </a:prstGeom>
        </p:spPr>
        <p:txBody>
          <a:bodyPr wrap="none">
            <a:spAutoFit/>
          </a:bodyPr>
          <a:lstStyle/>
          <a:p>
            <a:pPr>
              <a:lnSpc>
                <a:spcPts val="1000"/>
              </a:lnSpc>
              <a:spcAft>
                <a:spcPts val="600"/>
              </a:spcAft>
            </a:pPr>
            <a:r>
              <a:rPr lang="en-GB" sz="1200" b="1" dirty="0">
                <a:solidFill>
                  <a:srgbClr val="5F3058"/>
                </a:solidFill>
                <a:latin typeface="Arial" panose="020B0604020202020204" pitchFamily="34" charset="0"/>
                <a:cs typeface="Arial" panose="020B0604020202020204" pitchFamily="34" charset="0"/>
              </a:rPr>
              <a:t>HRTech Subsectors</a:t>
            </a:r>
          </a:p>
        </p:txBody>
      </p:sp>
      <p:pic>
        <p:nvPicPr>
          <p:cNvPr id="13" name="Picture 12" descr="A picture containing text&#10;&#10;Description automatically generated">
            <a:extLst>
              <a:ext uri="{FF2B5EF4-FFF2-40B4-BE49-F238E27FC236}">
                <a16:creationId xmlns:a16="http://schemas.microsoft.com/office/drawing/2014/main" id="{EFEE34A2-F388-C241-B92D-A3D98BE2891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21603" y="4554024"/>
            <a:ext cx="574207" cy="385795"/>
          </a:xfrm>
          <a:prstGeom prst="rect">
            <a:avLst/>
          </a:prstGeom>
        </p:spPr>
      </p:pic>
      <p:sp>
        <p:nvSpPr>
          <p:cNvPr id="18" name="Text Placeholder 3">
            <a:extLst>
              <a:ext uri="{FF2B5EF4-FFF2-40B4-BE49-F238E27FC236}">
                <a16:creationId xmlns:a16="http://schemas.microsoft.com/office/drawing/2014/main" id="{83A71E6C-9FBB-5756-4547-7E5A0ED0F671}"/>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20" name="Title 1">
            <a:extLst>
              <a:ext uri="{FF2B5EF4-FFF2-40B4-BE49-F238E27FC236}">
                <a16:creationId xmlns:a16="http://schemas.microsoft.com/office/drawing/2014/main" id="{67A66BBE-5FD1-A51E-2F37-9B5739B3EC37}"/>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1315626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C6A2C9-E2A0-8046-AA3A-2BD8A274E56C}"/>
              </a:ext>
            </a:extLst>
          </p:cNvPr>
          <p:cNvSpPr>
            <a:spLocks noGrp="1"/>
          </p:cNvSpPr>
          <p:nvPr>
            <p:ph type="body" sz="quarter" idx="10"/>
          </p:nvPr>
        </p:nvSpPr>
        <p:spPr/>
        <p:txBody>
          <a:bodyPr/>
          <a:lstStyle/>
          <a:p>
            <a:r>
              <a:rPr lang="en-US" dirty="0"/>
              <a:t>DEALS SNAPSHOT</a:t>
            </a:r>
          </a:p>
        </p:txBody>
      </p:sp>
      <p:sp>
        <p:nvSpPr>
          <p:cNvPr id="5" name="Text Placeholder 4">
            <a:extLst>
              <a:ext uri="{FF2B5EF4-FFF2-40B4-BE49-F238E27FC236}">
                <a16:creationId xmlns:a16="http://schemas.microsoft.com/office/drawing/2014/main" id="{2BCE39B3-EDFC-4042-AD70-07498D9835E8}"/>
              </a:ext>
            </a:extLst>
          </p:cNvPr>
          <p:cNvSpPr>
            <a:spLocks noGrp="1"/>
          </p:cNvSpPr>
          <p:nvPr>
            <p:ph type="body" sz="quarter" idx="16"/>
          </p:nvPr>
        </p:nvSpPr>
        <p:spPr/>
        <p:txBody>
          <a:bodyPr>
            <a:normAutofit/>
          </a:bodyPr>
          <a:lstStyle/>
          <a:p>
            <a:pPr>
              <a:lnSpc>
                <a:spcPts val="1000"/>
              </a:lnSpc>
            </a:pPr>
            <a:r>
              <a:rPr lang="en-GB" sz="1000" dirty="0"/>
              <a:t>Founded in 2013, </a:t>
            </a:r>
            <a:r>
              <a:rPr lang="en-GB" sz="1000" dirty="0" err="1"/>
              <a:t>GoodHire</a:t>
            </a:r>
            <a:r>
              <a:rPr lang="en-GB" sz="1000" dirty="0"/>
              <a:t> provides FCRA-compliant pre-employment screening solutions for small and medium sized businesses. </a:t>
            </a:r>
            <a:r>
              <a:rPr lang="en-GB" sz="1000" dirty="0" err="1"/>
              <a:t>GoodHire</a:t>
            </a:r>
            <a:r>
              <a:rPr lang="en-GB" sz="1000" dirty="0"/>
              <a:t> scours databases of various organisations including criminal records, terrorist watch check, vehicle checks, employment verification etc. </a:t>
            </a:r>
          </a:p>
          <a:p>
            <a:pPr>
              <a:lnSpc>
                <a:spcPts val="1000"/>
              </a:lnSpc>
            </a:pPr>
            <a:r>
              <a:rPr lang="en-GB" sz="1000" dirty="0"/>
              <a:t>This acquisition is a critical part of </a:t>
            </a:r>
            <a:r>
              <a:rPr lang="en-GB" sz="1000" dirty="0" err="1"/>
              <a:t>Checkr's</a:t>
            </a:r>
            <a:r>
              <a:rPr lang="en-GB" sz="1000" dirty="0"/>
              <a:t> expansion strategy in its fastest growing small-to-medium sized (SMB) business segment. </a:t>
            </a:r>
            <a:r>
              <a:rPr lang="en-GB" sz="1000" dirty="0" err="1"/>
              <a:t>GoodHire</a:t>
            </a:r>
            <a:r>
              <a:rPr lang="en-GB" sz="1000" dirty="0"/>
              <a:t> serves tens of thousands of customers in this segment.</a:t>
            </a:r>
          </a:p>
          <a:p>
            <a:pPr>
              <a:lnSpc>
                <a:spcPts val="1000"/>
              </a:lnSpc>
            </a:pPr>
            <a:r>
              <a:rPr lang="en-GB" sz="1000" dirty="0"/>
              <a:t>Companies of all sizes now expect digital tooling and a great candidate experience to win the war for talent — the kind delivered by innovative gig companies like Uber and </a:t>
            </a:r>
            <a:r>
              <a:rPr lang="en-GB" sz="1000" dirty="0" err="1"/>
              <a:t>Doordash</a:t>
            </a:r>
            <a:r>
              <a:rPr lang="en-GB" sz="1000" dirty="0"/>
              <a:t>. With this acquisition, </a:t>
            </a:r>
            <a:r>
              <a:rPr lang="en-GB" sz="1000" dirty="0" err="1"/>
              <a:t>Checkr</a:t>
            </a:r>
            <a:r>
              <a:rPr lang="en-GB" sz="1000" dirty="0"/>
              <a:t> is positioned to bring an innovative, best-in-class software platform to customers of all sizes - now including small businesses as well.</a:t>
            </a:r>
          </a:p>
          <a:p>
            <a:pPr>
              <a:lnSpc>
                <a:spcPts val="1000"/>
              </a:lnSpc>
            </a:pPr>
            <a:r>
              <a:rPr lang="en-GB" sz="1000" dirty="0" err="1"/>
              <a:t>Checkr</a:t>
            </a:r>
            <a:r>
              <a:rPr lang="en-GB" sz="1000" dirty="0"/>
              <a:t> CEO Daniel </a:t>
            </a:r>
            <a:r>
              <a:rPr lang="en-GB" sz="1000" dirty="0" err="1"/>
              <a:t>Yanisse</a:t>
            </a:r>
            <a:r>
              <a:rPr lang="en-GB" sz="1000" dirty="0"/>
              <a:t> described the acquisition as the coming together of two of the most innovative companies in the background check industry. Their teams have much in common, he said, including similar cultural values and “a focus on building delightful experiences for customers.”</a:t>
            </a:r>
          </a:p>
        </p:txBody>
      </p:sp>
      <p:sp>
        <p:nvSpPr>
          <p:cNvPr id="21" name="Text Placeholder 20">
            <a:extLst>
              <a:ext uri="{FF2B5EF4-FFF2-40B4-BE49-F238E27FC236}">
                <a16:creationId xmlns:a16="http://schemas.microsoft.com/office/drawing/2014/main" id="{1E9CE5E6-0151-6449-978B-F046AEF7889B}"/>
              </a:ext>
            </a:extLst>
          </p:cNvPr>
          <p:cNvSpPr>
            <a:spLocks noGrp="1"/>
          </p:cNvSpPr>
          <p:nvPr>
            <p:ph type="body" sz="quarter" idx="40"/>
          </p:nvPr>
        </p:nvSpPr>
        <p:spPr>
          <a:xfrm>
            <a:off x="6360887" y="2882904"/>
            <a:ext cx="5172164" cy="3194164"/>
          </a:xfrm>
        </p:spPr>
        <p:txBody>
          <a:bodyPr>
            <a:normAutofit/>
          </a:bodyPr>
          <a:lstStyle/>
          <a:p>
            <a:pPr>
              <a:lnSpc>
                <a:spcPts val="1000"/>
              </a:lnSpc>
            </a:pPr>
            <a:r>
              <a:rPr lang="en-US" sz="1000" dirty="0"/>
              <a:t>Founded in 1985, SumTotal Systems is a </a:t>
            </a:r>
            <a:r>
              <a:rPr lang="en-GB" sz="1000" dirty="0"/>
              <a:t>provider of learning, performance and talent development software products. The company offers contextual and pervasive HR solutions spanning the entire employee lifecycle that help improve employee performance in real-time, enabling organisations to discover, develop and unleash the hidden potential within their workforce and entire business ecosystem.</a:t>
            </a:r>
          </a:p>
          <a:p>
            <a:pPr>
              <a:lnSpc>
                <a:spcPts val="1000"/>
              </a:lnSpc>
            </a:pPr>
            <a:r>
              <a:rPr lang="en-GB" sz="1000" dirty="0"/>
              <a:t>With the addition of SumTotal, Cornerstone will be positioned to help a larger, more diverse group of customers transform the way they identify and develop the skills of the future, engage and develop their people, and optimise talent and business agility. The combined company will be positioned to deliver a differentiated, expanded portfolio of learning, talent, and people growth solutions with broader vertical expertise, greater financial resources, and a shared vision for the future of work.</a:t>
            </a:r>
          </a:p>
          <a:p>
            <a:pPr>
              <a:lnSpc>
                <a:spcPts val="1000"/>
              </a:lnSpc>
            </a:pPr>
            <a:r>
              <a:rPr lang="en-GB" sz="1000" dirty="0" err="1"/>
              <a:t>SkillSoft</a:t>
            </a:r>
            <a:r>
              <a:rPr lang="en-GB" sz="1000" dirty="0"/>
              <a:t>, the owners of SumTotal, believe that through the divestiture of SumTotal that they are aligning and simplifying Skillsoft’s portfolio to serve customers and focus the business on the best opportunities for profitable growth.</a:t>
            </a:r>
          </a:p>
          <a:p>
            <a:pPr>
              <a:lnSpc>
                <a:spcPts val="1000"/>
              </a:lnSpc>
            </a:pPr>
            <a:r>
              <a:rPr lang="en-GB" sz="1000" dirty="0"/>
              <a:t>This announcement follows Cornerstone’s recent acquisition of </a:t>
            </a:r>
            <a:r>
              <a:rPr lang="en-GB" sz="1000" dirty="0" err="1"/>
              <a:t>EdCast</a:t>
            </a:r>
            <a:r>
              <a:rPr lang="en-GB" sz="1000" dirty="0"/>
              <a:t>, which has fuelled the company’s strategy to create an open platform for people development, growth, and mobility.</a:t>
            </a:r>
            <a:endParaRPr lang="en-US" sz="1000" dirty="0"/>
          </a:p>
        </p:txBody>
      </p:sp>
      <p:pic>
        <p:nvPicPr>
          <p:cNvPr id="24" name="Picture 23">
            <a:extLst>
              <a:ext uri="{FF2B5EF4-FFF2-40B4-BE49-F238E27FC236}">
                <a16:creationId xmlns:a16="http://schemas.microsoft.com/office/drawing/2014/main" id="{6382DB3E-79CE-B147-A60B-6FC3EC4E34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0952" y="1645775"/>
            <a:ext cx="326292" cy="326292"/>
          </a:xfrm>
          <a:prstGeom prst="rect">
            <a:avLst/>
          </a:prstGeom>
        </p:spPr>
      </p:pic>
      <p:pic>
        <p:nvPicPr>
          <p:cNvPr id="26" name="Picture 25">
            <a:extLst>
              <a:ext uri="{FF2B5EF4-FFF2-40B4-BE49-F238E27FC236}">
                <a16:creationId xmlns:a16="http://schemas.microsoft.com/office/drawing/2014/main" id="{6989EB41-C0CE-CF44-846A-913EEAB20B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6140" y="1662778"/>
            <a:ext cx="326292" cy="326292"/>
          </a:xfrm>
          <a:prstGeom prst="rect">
            <a:avLst/>
          </a:prstGeom>
        </p:spPr>
      </p:pic>
      <p:pic>
        <p:nvPicPr>
          <p:cNvPr id="3" name="Picture 2">
            <a:extLst>
              <a:ext uri="{FF2B5EF4-FFF2-40B4-BE49-F238E27FC236}">
                <a16:creationId xmlns:a16="http://schemas.microsoft.com/office/drawing/2014/main" id="{B240AFA4-0320-601E-9220-802B627BE99F}"/>
              </a:ext>
            </a:extLst>
          </p:cNvPr>
          <p:cNvPicPr>
            <a:picLocks noChangeAspect="1"/>
          </p:cNvPicPr>
          <p:nvPr/>
        </p:nvPicPr>
        <p:blipFill rotWithShape="1">
          <a:blip r:embed="rId4"/>
          <a:srcRect l="12599" t="29277" r="12736" b="29665"/>
          <a:stretch/>
        </p:blipFill>
        <p:spPr>
          <a:xfrm>
            <a:off x="650773" y="1584731"/>
            <a:ext cx="1417064" cy="540082"/>
          </a:xfrm>
          <a:prstGeom prst="rect">
            <a:avLst/>
          </a:prstGeom>
        </p:spPr>
      </p:pic>
      <p:pic>
        <p:nvPicPr>
          <p:cNvPr id="4" name="Picture 3">
            <a:extLst>
              <a:ext uri="{FF2B5EF4-FFF2-40B4-BE49-F238E27FC236}">
                <a16:creationId xmlns:a16="http://schemas.microsoft.com/office/drawing/2014/main" id="{CFC6541C-B187-6102-6042-D337EC4C74AD}"/>
              </a:ext>
            </a:extLst>
          </p:cNvPr>
          <p:cNvPicPr>
            <a:picLocks noChangeAspect="1"/>
          </p:cNvPicPr>
          <p:nvPr/>
        </p:nvPicPr>
        <p:blipFill>
          <a:blip r:embed="rId5"/>
          <a:stretch>
            <a:fillRect/>
          </a:stretch>
        </p:blipFill>
        <p:spPr>
          <a:xfrm>
            <a:off x="2849541" y="1627625"/>
            <a:ext cx="1340518" cy="359259"/>
          </a:xfrm>
          <a:prstGeom prst="rect">
            <a:avLst/>
          </a:prstGeom>
        </p:spPr>
      </p:pic>
      <p:pic>
        <p:nvPicPr>
          <p:cNvPr id="6" name="Picture 5">
            <a:extLst>
              <a:ext uri="{FF2B5EF4-FFF2-40B4-BE49-F238E27FC236}">
                <a16:creationId xmlns:a16="http://schemas.microsoft.com/office/drawing/2014/main" id="{4D7A527C-1AEF-7B24-9198-D982166AEB53}"/>
              </a:ext>
            </a:extLst>
          </p:cNvPr>
          <p:cNvPicPr>
            <a:picLocks noChangeAspect="1"/>
          </p:cNvPicPr>
          <p:nvPr/>
        </p:nvPicPr>
        <p:blipFill rotWithShape="1">
          <a:blip r:embed="rId6">
            <a:clrChange>
              <a:clrFrom>
                <a:srgbClr val="FFFFFF"/>
              </a:clrFrom>
              <a:clrTo>
                <a:srgbClr val="FFFFFF">
                  <a:alpha val="0"/>
                </a:srgbClr>
              </a:clrTo>
            </a:clrChange>
          </a:blip>
          <a:srcRect t="34818" b="39512"/>
          <a:stretch/>
        </p:blipFill>
        <p:spPr>
          <a:xfrm>
            <a:off x="6192587" y="1643735"/>
            <a:ext cx="2259823" cy="326292"/>
          </a:xfrm>
          <a:prstGeom prst="rect">
            <a:avLst/>
          </a:prstGeom>
        </p:spPr>
      </p:pic>
      <p:pic>
        <p:nvPicPr>
          <p:cNvPr id="7" name="Picture 6">
            <a:extLst>
              <a:ext uri="{FF2B5EF4-FFF2-40B4-BE49-F238E27FC236}">
                <a16:creationId xmlns:a16="http://schemas.microsoft.com/office/drawing/2014/main" id="{ECAF3C2C-8B6B-DCB3-C1D2-0B823706821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946969" y="1658554"/>
            <a:ext cx="1100912" cy="259142"/>
          </a:xfrm>
          <a:prstGeom prst="rect">
            <a:avLst/>
          </a:prstGeom>
        </p:spPr>
      </p:pic>
      <p:sp>
        <p:nvSpPr>
          <p:cNvPr id="13" name="TextBox 12">
            <a:extLst>
              <a:ext uri="{FF2B5EF4-FFF2-40B4-BE49-F238E27FC236}">
                <a16:creationId xmlns:a16="http://schemas.microsoft.com/office/drawing/2014/main" id="{4EBDDD80-188C-1A2F-ED3E-FC0300711DC9}"/>
              </a:ext>
            </a:extLst>
          </p:cNvPr>
          <p:cNvSpPr txBox="1"/>
          <p:nvPr/>
        </p:nvSpPr>
        <p:spPr>
          <a:xfrm>
            <a:off x="4272327" y="1568728"/>
            <a:ext cx="1673931" cy="477054"/>
          </a:xfrm>
          <a:prstGeom prst="rect">
            <a:avLst/>
          </a:prstGeom>
          <a:noFill/>
        </p:spPr>
        <p:txBody>
          <a:bodyPr wrap="square">
            <a:spAutoFit/>
          </a:bodyPr>
          <a:lstStyle/>
          <a:p>
            <a:pPr>
              <a:lnSpc>
                <a:spcPts val="1000"/>
              </a:lnSpc>
            </a:pPr>
            <a:r>
              <a:rPr lang="en-GB" sz="1000" dirty="0">
                <a:solidFill>
                  <a:srgbClr val="29265B"/>
                </a:solidFill>
                <a:latin typeface="Arial" panose="020B0604020202020204" pitchFamily="34" charset="0"/>
                <a:cs typeface="Arial" panose="020B0604020202020204" pitchFamily="34" charset="0"/>
              </a:rPr>
              <a:t>Transaction Value: $400m</a:t>
            </a:r>
          </a:p>
          <a:p>
            <a:pPr>
              <a:lnSpc>
                <a:spcPts val="1000"/>
              </a:lnSpc>
            </a:pPr>
            <a:endParaRPr lang="en-GB" sz="1000" dirty="0">
              <a:solidFill>
                <a:srgbClr val="29265B"/>
              </a:solidFill>
              <a:latin typeface="Arial" panose="020B0604020202020204" pitchFamily="34" charset="0"/>
              <a:cs typeface="Arial" panose="020B0604020202020204" pitchFamily="34" charset="0"/>
            </a:endParaRPr>
          </a:p>
          <a:p>
            <a:pPr>
              <a:lnSpc>
                <a:spcPts val="1000"/>
              </a:lnSpc>
            </a:pPr>
            <a:r>
              <a:rPr lang="en-GB" sz="1000" dirty="0">
                <a:solidFill>
                  <a:srgbClr val="29265B"/>
                </a:solidFill>
                <a:latin typeface="Arial" panose="020B0604020202020204" pitchFamily="34" charset="0"/>
                <a:cs typeface="Arial" panose="020B0604020202020204" pitchFamily="34" charset="0"/>
              </a:rPr>
              <a:t>Revenue Multiple: N/A</a:t>
            </a:r>
          </a:p>
        </p:txBody>
      </p:sp>
      <p:sp>
        <p:nvSpPr>
          <p:cNvPr id="14" name="TextBox 13">
            <a:extLst>
              <a:ext uri="{FF2B5EF4-FFF2-40B4-BE49-F238E27FC236}">
                <a16:creationId xmlns:a16="http://schemas.microsoft.com/office/drawing/2014/main" id="{1FACEEBD-B26A-34F5-9E54-12B3F05D19BB}"/>
              </a:ext>
            </a:extLst>
          </p:cNvPr>
          <p:cNvSpPr txBox="1"/>
          <p:nvPr/>
        </p:nvSpPr>
        <p:spPr>
          <a:xfrm>
            <a:off x="10052589" y="1573889"/>
            <a:ext cx="1665660" cy="477054"/>
          </a:xfrm>
          <a:prstGeom prst="rect">
            <a:avLst/>
          </a:prstGeom>
          <a:noFill/>
        </p:spPr>
        <p:txBody>
          <a:bodyPr wrap="square">
            <a:spAutoFit/>
          </a:bodyPr>
          <a:lstStyle/>
          <a:p>
            <a:pPr>
              <a:lnSpc>
                <a:spcPts val="1000"/>
              </a:lnSpc>
            </a:pPr>
            <a:r>
              <a:rPr lang="en-GB" sz="1000" dirty="0">
                <a:solidFill>
                  <a:srgbClr val="29265B"/>
                </a:solidFill>
                <a:latin typeface="Arial" panose="020B0604020202020204" pitchFamily="34" charset="0"/>
                <a:cs typeface="Arial" panose="020B0604020202020204" pitchFamily="34" charset="0"/>
              </a:rPr>
              <a:t>Transaction Value: $200m</a:t>
            </a:r>
          </a:p>
          <a:p>
            <a:pPr>
              <a:lnSpc>
                <a:spcPts val="1000"/>
              </a:lnSpc>
            </a:pPr>
            <a:endParaRPr lang="en-GB" sz="1000" dirty="0">
              <a:solidFill>
                <a:srgbClr val="29265B"/>
              </a:solidFill>
              <a:latin typeface="Arial" panose="020B0604020202020204" pitchFamily="34" charset="0"/>
              <a:cs typeface="Arial" panose="020B0604020202020204" pitchFamily="34" charset="0"/>
            </a:endParaRPr>
          </a:p>
          <a:p>
            <a:pPr>
              <a:lnSpc>
                <a:spcPts val="1000"/>
              </a:lnSpc>
            </a:pPr>
            <a:r>
              <a:rPr lang="en-GB" sz="1000" dirty="0">
                <a:solidFill>
                  <a:srgbClr val="29265B"/>
                </a:solidFill>
                <a:latin typeface="Arial" panose="020B0604020202020204" pitchFamily="34" charset="0"/>
                <a:cs typeface="Arial" panose="020B0604020202020204" pitchFamily="34" charset="0"/>
              </a:rPr>
              <a:t>Revenue Multiple: N/A</a:t>
            </a:r>
          </a:p>
        </p:txBody>
      </p:sp>
      <p:sp>
        <p:nvSpPr>
          <p:cNvPr id="19" name="Text Placeholder 3">
            <a:extLst>
              <a:ext uri="{FF2B5EF4-FFF2-40B4-BE49-F238E27FC236}">
                <a16:creationId xmlns:a16="http://schemas.microsoft.com/office/drawing/2014/main" id="{FCDD1B18-036F-CD9F-30C9-E6AAF5AB2B6F}"/>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20" name="Title 1">
            <a:extLst>
              <a:ext uri="{FF2B5EF4-FFF2-40B4-BE49-F238E27FC236}">
                <a16:creationId xmlns:a16="http://schemas.microsoft.com/office/drawing/2014/main" id="{84BBA942-1C5A-45BD-F798-20F29EB3B40B}"/>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271289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1D2395-7267-714A-AC4F-72CDD943CCCD}"/>
              </a:ext>
            </a:extLst>
          </p:cNvPr>
          <p:cNvSpPr>
            <a:spLocks noGrp="1"/>
          </p:cNvSpPr>
          <p:nvPr>
            <p:ph type="body" sz="quarter" idx="12"/>
          </p:nvPr>
        </p:nvSpPr>
        <p:spPr/>
        <p:txBody>
          <a:bodyPr/>
          <a:lstStyle/>
          <a:p>
            <a:r>
              <a:rPr lang="en-US" dirty="0">
                <a:solidFill>
                  <a:schemeClr val="tx2"/>
                </a:solidFill>
              </a:rPr>
              <a:t>M&amp;A HIGHLIGHTS </a:t>
            </a:r>
            <a:r>
              <a:rPr lang="en-US" dirty="0">
                <a:solidFill>
                  <a:schemeClr val="bg2">
                    <a:lumMod val="75000"/>
                  </a:schemeClr>
                </a:solidFill>
              </a:rPr>
              <a:t>Q2 2022</a:t>
            </a:r>
          </a:p>
        </p:txBody>
      </p:sp>
      <p:pic>
        <p:nvPicPr>
          <p:cNvPr id="5" name="Picture 4">
            <a:extLst>
              <a:ext uri="{FF2B5EF4-FFF2-40B4-BE49-F238E27FC236}">
                <a16:creationId xmlns:a16="http://schemas.microsoft.com/office/drawing/2014/main" id="{D9E878BA-A3D1-794E-BFDA-8AFACA4574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5844" y="3343106"/>
            <a:ext cx="4884716" cy="3017945"/>
          </a:xfrm>
          <a:prstGeom prst="rect">
            <a:avLst/>
          </a:prstGeom>
        </p:spPr>
      </p:pic>
      <p:sp>
        <p:nvSpPr>
          <p:cNvPr id="6" name="Rectangle 5">
            <a:extLst>
              <a:ext uri="{FF2B5EF4-FFF2-40B4-BE49-F238E27FC236}">
                <a16:creationId xmlns:a16="http://schemas.microsoft.com/office/drawing/2014/main" id="{CC48EDC8-94A6-344C-8440-D07D88813FA8}"/>
              </a:ext>
            </a:extLst>
          </p:cNvPr>
          <p:cNvSpPr/>
          <p:nvPr/>
        </p:nvSpPr>
        <p:spPr>
          <a:xfrm>
            <a:off x="484889" y="5285548"/>
            <a:ext cx="1821293" cy="606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numCol="2" rtlCol="0" anchor="t"/>
          <a:lstStyle/>
          <a:p>
            <a:r>
              <a:rPr lang="en-US" sz="1050" dirty="0">
                <a:solidFill>
                  <a:srgbClr val="1E1E1C"/>
                </a:solidFill>
                <a:latin typeface="Arial" panose="020B0604020202020204" pitchFamily="34" charset="0"/>
                <a:cs typeface="Arial" panose="020B0604020202020204" pitchFamily="34" charset="0"/>
              </a:rPr>
              <a:t>Buyers</a:t>
            </a:r>
            <a:endParaRPr lang="en-US" sz="1000" dirty="0">
              <a:solidFill>
                <a:srgbClr val="1E1E1C"/>
              </a:solidFill>
              <a:latin typeface="Arial" panose="020B0604020202020204" pitchFamily="34" charset="0"/>
              <a:cs typeface="Arial" panose="020B0604020202020204" pitchFamily="34" charset="0"/>
            </a:endParaRPr>
          </a:p>
          <a:p>
            <a:r>
              <a:rPr lang="en-US" sz="1400" b="1" dirty="0">
                <a:solidFill>
                  <a:srgbClr val="AD362F"/>
                </a:solidFill>
                <a:latin typeface="Arial" panose="020B0604020202020204" pitchFamily="34" charset="0"/>
                <a:cs typeface="Arial" panose="020B0604020202020204" pitchFamily="34" charset="0"/>
              </a:rPr>
              <a:t>23</a:t>
            </a:r>
            <a:endParaRPr lang="en-US" sz="1100" b="1" dirty="0">
              <a:solidFill>
                <a:srgbClr val="AD362F"/>
              </a:solidFill>
              <a:latin typeface="Arial" panose="020B0604020202020204" pitchFamily="34" charset="0"/>
              <a:cs typeface="Arial" panose="020B0604020202020204" pitchFamily="34" charset="0"/>
            </a:endParaRPr>
          </a:p>
          <a:p>
            <a:endParaRPr lang="en-US" sz="1100" dirty="0">
              <a:solidFill>
                <a:schemeClr val="tx1">
                  <a:lumMod val="75000"/>
                  <a:lumOff val="25000"/>
                </a:schemeClr>
              </a:solidFill>
              <a:latin typeface="Arial" panose="020B0604020202020204" pitchFamily="34" charset="0"/>
              <a:cs typeface="Arial" panose="020B0604020202020204" pitchFamily="34" charset="0"/>
            </a:endParaRPr>
          </a:p>
          <a:p>
            <a:r>
              <a:rPr lang="en-US" sz="1050" dirty="0">
                <a:solidFill>
                  <a:srgbClr val="1E1E1C"/>
                </a:solidFill>
                <a:latin typeface="Arial" panose="020B0604020202020204" pitchFamily="34" charset="0"/>
                <a:cs typeface="Arial" panose="020B0604020202020204" pitchFamily="34" charset="0"/>
              </a:rPr>
              <a:t>Targets</a:t>
            </a:r>
          </a:p>
          <a:p>
            <a:r>
              <a:rPr lang="en-US" sz="1400" b="1" dirty="0">
                <a:solidFill>
                  <a:srgbClr val="AD362F"/>
                </a:solidFill>
                <a:latin typeface="Arial" panose="020B0604020202020204" pitchFamily="34" charset="0"/>
                <a:cs typeface="Arial" panose="020B0604020202020204" pitchFamily="34" charset="0"/>
              </a:rPr>
              <a:t>19</a:t>
            </a:r>
            <a:endParaRPr lang="en-IN" sz="1400" b="1" dirty="0">
              <a:solidFill>
                <a:srgbClr val="AD362F"/>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1BC72D-D8F0-1442-8C27-18DD5B12D8A2}"/>
              </a:ext>
            </a:extLst>
          </p:cNvPr>
          <p:cNvSpPr/>
          <p:nvPr/>
        </p:nvSpPr>
        <p:spPr>
          <a:xfrm>
            <a:off x="484889" y="4966914"/>
            <a:ext cx="1413913" cy="307777"/>
          </a:xfrm>
          <a:prstGeom prst="rect">
            <a:avLst/>
          </a:prstGeom>
        </p:spPr>
        <p:txBody>
          <a:bodyPr wrap="none">
            <a:spAutoFit/>
          </a:bodyPr>
          <a:lstStyle/>
          <a:p>
            <a:r>
              <a:rPr lang="en-US" sz="1400" b="1" dirty="0">
                <a:solidFill>
                  <a:srgbClr val="AD362F"/>
                </a:solidFill>
                <a:latin typeface="Arial" panose="020B0604020202020204" pitchFamily="34" charset="0"/>
                <a:cs typeface="Arial" panose="020B0604020202020204" pitchFamily="34" charset="0"/>
              </a:rPr>
              <a:t>North America</a:t>
            </a:r>
          </a:p>
        </p:txBody>
      </p:sp>
      <p:sp>
        <p:nvSpPr>
          <p:cNvPr id="8" name="Rectangle 7">
            <a:extLst>
              <a:ext uri="{FF2B5EF4-FFF2-40B4-BE49-F238E27FC236}">
                <a16:creationId xmlns:a16="http://schemas.microsoft.com/office/drawing/2014/main" id="{C798AC7E-2D6B-4B46-9406-B5B965B7A462}"/>
              </a:ext>
            </a:extLst>
          </p:cNvPr>
          <p:cNvSpPr/>
          <p:nvPr/>
        </p:nvSpPr>
        <p:spPr>
          <a:xfrm>
            <a:off x="2241248" y="3809252"/>
            <a:ext cx="1572692" cy="606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numCol="2" rtlCol="0" anchor="t"/>
          <a:lstStyle/>
          <a:p>
            <a:r>
              <a:rPr lang="en-US" sz="1050" dirty="0">
                <a:solidFill>
                  <a:srgbClr val="1E1E1C"/>
                </a:solidFill>
                <a:latin typeface="Arial" panose="020B0604020202020204" pitchFamily="34" charset="0"/>
                <a:cs typeface="Arial" panose="020B0604020202020204" pitchFamily="34" charset="0"/>
              </a:rPr>
              <a:t>Buyers</a:t>
            </a:r>
          </a:p>
          <a:p>
            <a:r>
              <a:rPr lang="en-US" sz="1400" b="1" dirty="0">
                <a:solidFill>
                  <a:srgbClr val="587690"/>
                </a:solidFill>
                <a:latin typeface="Arial" panose="020B0604020202020204" pitchFamily="34" charset="0"/>
                <a:cs typeface="Arial" panose="020B0604020202020204" pitchFamily="34" charset="0"/>
              </a:rPr>
              <a:t>24</a:t>
            </a:r>
            <a:endParaRPr lang="en-US" sz="1100" b="1" dirty="0">
              <a:solidFill>
                <a:srgbClr val="587690"/>
              </a:solidFill>
              <a:latin typeface="Arial" panose="020B0604020202020204" pitchFamily="34" charset="0"/>
              <a:cs typeface="Arial" panose="020B0604020202020204" pitchFamily="34" charset="0"/>
            </a:endParaRPr>
          </a:p>
          <a:p>
            <a:endParaRPr lang="en-US" sz="1100" dirty="0">
              <a:solidFill>
                <a:schemeClr val="tx1">
                  <a:lumMod val="75000"/>
                  <a:lumOff val="25000"/>
                </a:schemeClr>
              </a:solidFill>
              <a:latin typeface="Arial" panose="020B0604020202020204" pitchFamily="34" charset="0"/>
              <a:cs typeface="Arial" panose="020B0604020202020204" pitchFamily="34" charset="0"/>
            </a:endParaRPr>
          </a:p>
          <a:p>
            <a:r>
              <a:rPr lang="en-US" sz="1050" dirty="0">
                <a:solidFill>
                  <a:srgbClr val="1E1E1C"/>
                </a:solidFill>
                <a:latin typeface="Arial" panose="020B0604020202020204" pitchFamily="34" charset="0"/>
                <a:cs typeface="Arial" panose="020B0604020202020204" pitchFamily="34" charset="0"/>
              </a:rPr>
              <a:t>Targets</a:t>
            </a:r>
          </a:p>
          <a:p>
            <a:r>
              <a:rPr lang="en-US" sz="1400" b="1" dirty="0">
                <a:solidFill>
                  <a:srgbClr val="587690"/>
                </a:solidFill>
                <a:latin typeface="Arial" panose="020B0604020202020204" pitchFamily="34" charset="0"/>
                <a:cs typeface="Arial" panose="020B0604020202020204" pitchFamily="34" charset="0"/>
              </a:rPr>
              <a:t>20</a:t>
            </a:r>
            <a:endParaRPr lang="en-IN" sz="1400" b="1" dirty="0">
              <a:solidFill>
                <a:srgbClr val="58769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8D8CF8B-2B4A-CD4C-B53D-6EBCFDA0C45C}"/>
              </a:ext>
            </a:extLst>
          </p:cNvPr>
          <p:cNvSpPr/>
          <p:nvPr/>
        </p:nvSpPr>
        <p:spPr>
          <a:xfrm>
            <a:off x="2241247" y="3490618"/>
            <a:ext cx="801823" cy="307777"/>
          </a:xfrm>
          <a:prstGeom prst="rect">
            <a:avLst/>
          </a:prstGeom>
        </p:spPr>
        <p:txBody>
          <a:bodyPr wrap="none">
            <a:spAutoFit/>
          </a:bodyPr>
          <a:lstStyle/>
          <a:p>
            <a:r>
              <a:rPr lang="en-US" sz="1400" b="1" dirty="0">
                <a:solidFill>
                  <a:srgbClr val="587690"/>
                </a:solidFill>
                <a:latin typeface="Arial" panose="020B0604020202020204" pitchFamily="34" charset="0"/>
                <a:cs typeface="Arial" panose="020B0604020202020204" pitchFamily="34" charset="0"/>
              </a:rPr>
              <a:t>Europe</a:t>
            </a:r>
          </a:p>
        </p:txBody>
      </p:sp>
      <p:sp>
        <p:nvSpPr>
          <p:cNvPr id="10" name="Rectangle 9">
            <a:extLst>
              <a:ext uri="{FF2B5EF4-FFF2-40B4-BE49-F238E27FC236}">
                <a16:creationId xmlns:a16="http://schemas.microsoft.com/office/drawing/2014/main" id="{13B51315-B2C9-FA4B-8F3A-E67F8E156165}"/>
              </a:ext>
            </a:extLst>
          </p:cNvPr>
          <p:cNvSpPr/>
          <p:nvPr/>
        </p:nvSpPr>
        <p:spPr>
          <a:xfrm>
            <a:off x="4643575" y="4494685"/>
            <a:ext cx="1821293" cy="606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numCol="2" rtlCol="0" anchor="t"/>
          <a:lstStyle/>
          <a:p>
            <a:r>
              <a:rPr lang="en-US" sz="1050" dirty="0">
                <a:solidFill>
                  <a:srgbClr val="1E1E1C"/>
                </a:solidFill>
                <a:latin typeface="Arial" panose="020B0604020202020204" pitchFamily="34" charset="0"/>
                <a:cs typeface="Arial" panose="020B0604020202020204" pitchFamily="34" charset="0"/>
              </a:rPr>
              <a:t>Buyers</a:t>
            </a:r>
          </a:p>
          <a:p>
            <a:r>
              <a:rPr lang="en-US" sz="1400" b="1" dirty="0">
                <a:solidFill>
                  <a:srgbClr val="365335"/>
                </a:solidFill>
                <a:latin typeface="Arial" panose="020B0604020202020204" pitchFamily="34" charset="0"/>
                <a:cs typeface="Arial" panose="020B0604020202020204" pitchFamily="34" charset="0"/>
              </a:rPr>
              <a:t>3</a:t>
            </a:r>
            <a:endParaRPr lang="en-US" sz="1100" b="1" dirty="0">
              <a:solidFill>
                <a:srgbClr val="365335"/>
              </a:solidFill>
              <a:latin typeface="Arial" panose="020B0604020202020204" pitchFamily="34" charset="0"/>
              <a:cs typeface="Arial" panose="020B0604020202020204" pitchFamily="34" charset="0"/>
            </a:endParaRPr>
          </a:p>
          <a:p>
            <a:endParaRPr lang="en-US" sz="1100" dirty="0">
              <a:solidFill>
                <a:schemeClr val="tx1">
                  <a:lumMod val="75000"/>
                  <a:lumOff val="25000"/>
                </a:schemeClr>
              </a:solidFill>
              <a:latin typeface="Arial" panose="020B0604020202020204" pitchFamily="34" charset="0"/>
              <a:cs typeface="Arial" panose="020B0604020202020204" pitchFamily="34" charset="0"/>
            </a:endParaRPr>
          </a:p>
          <a:p>
            <a:r>
              <a:rPr lang="en-US" sz="1050" dirty="0">
                <a:solidFill>
                  <a:srgbClr val="1E1E1C"/>
                </a:solidFill>
                <a:latin typeface="Arial" panose="020B0604020202020204" pitchFamily="34" charset="0"/>
                <a:cs typeface="Arial" panose="020B0604020202020204" pitchFamily="34" charset="0"/>
              </a:rPr>
              <a:t>Targets</a:t>
            </a:r>
          </a:p>
          <a:p>
            <a:r>
              <a:rPr lang="en-US" sz="1400" b="1" dirty="0">
                <a:solidFill>
                  <a:srgbClr val="365335"/>
                </a:solidFill>
                <a:latin typeface="Arial" panose="020B0604020202020204" pitchFamily="34" charset="0"/>
                <a:cs typeface="Arial" panose="020B0604020202020204" pitchFamily="34" charset="0"/>
              </a:rPr>
              <a:t>4</a:t>
            </a:r>
            <a:endParaRPr lang="en-IN" sz="1400" b="1" dirty="0">
              <a:solidFill>
                <a:srgbClr val="365335"/>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5B361FB-BD33-1041-92CA-C877111FD2EE}"/>
              </a:ext>
            </a:extLst>
          </p:cNvPr>
          <p:cNvSpPr/>
          <p:nvPr/>
        </p:nvSpPr>
        <p:spPr>
          <a:xfrm>
            <a:off x="4643575" y="4176051"/>
            <a:ext cx="1199367" cy="307777"/>
          </a:xfrm>
          <a:prstGeom prst="rect">
            <a:avLst/>
          </a:prstGeom>
        </p:spPr>
        <p:txBody>
          <a:bodyPr wrap="none">
            <a:spAutoFit/>
          </a:bodyPr>
          <a:lstStyle/>
          <a:p>
            <a:r>
              <a:rPr lang="en-US" sz="1400" b="1" dirty="0">
                <a:solidFill>
                  <a:srgbClr val="365335"/>
                </a:solidFill>
                <a:latin typeface="Arial" panose="020B0604020202020204" pitchFamily="34" charset="0"/>
                <a:cs typeface="Arial" panose="020B0604020202020204" pitchFamily="34" charset="0"/>
              </a:rPr>
              <a:t>Asia-Pacific</a:t>
            </a:r>
          </a:p>
        </p:txBody>
      </p:sp>
      <p:sp>
        <p:nvSpPr>
          <p:cNvPr id="12" name="Rectangle 11">
            <a:extLst>
              <a:ext uri="{FF2B5EF4-FFF2-40B4-BE49-F238E27FC236}">
                <a16:creationId xmlns:a16="http://schemas.microsoft.com/office/drawing/2014/main" id="{2D1870FD-EF3F-A544-9348-6DF5E1241C66}"/>
              </a:ext>
            </a:extLst>
          </p:cNvPr>
          <p:cNvSpPr/>
          <p:nvPr/>
        </p:nvSpPr>
        <p:spPr>
          <a:xfrm>
            <a:off x="484890" y="1030706"/>
            <a:ext cx="1974603" cy="612000"/>
          </a:xfrm>
          <a:prstGeom prst="rect">
            <a:avLst/>
          </a:prstGeom>
          <a:solidFill>
            <a:schemeClr val="tx2">
              <a:lumMod val="75000"/>
            </a:schemeClr>
          </a:solidFill>
          <a:ln>
            <a:solidFill>
              <a:schemeClr val="bg1"/>
            </a:solidFill>
          </a:ln>
        </p:spPr>
        <p:txBody>
          <a:bodyPr wrap="none" anchor="ctr">
            <a:noAutofit/>
          </a:bodyPr>
          <a:lstStyle/>
          <a:p>
            <a:r>
              <a:rPr lang="en-US" b="1" dirty="0">
                <a:solidFill>
                  <a:srgbClr val="B696AC"/>
                </a:solidFill>
                <a:latin typeface="Helvetica" pitchFamily="2" charset="0"/>
                <a:cs typeface="Arial" panose="020B0604020202020204" pitchFamily="34" charset="0"/>
              </a:rPr>
              <a:t>$1.0bn</a:t>
            </a:r>
            <a:br>
              <a:rPr lang="en-US" b="1" dirty="0">
                <a:solidFill>
                  <a:schemeClr val="bg1"/>
                </a:solidFill>
                <a:latin typeface="Helvetica" pitchFamily="2" charset="0"/>
                <a:cs typeface="Arial" panose="020B0604020202020204" pitchFamily="34" charset="0"/>
              </a:rPr>
            </a:br>
            <a:r>
              <a:rPr lang="en-US" sz="1100" dirty="0">
                <a:solidFill>
                  <a:schemeClr val="bg1"/>
                </a:solidFill>
                <a:latin typeface="Helvetica" pitchFamily="2" charset="0"/>
              </a:rPr>
              <a:t>Aggregate Deal Value</a:t>
            </a:r>
            <a:endParaRPr lang="en-US" dirty="0">
              <a:solidFill>
                <a:schemeClr val="bg1"/>
              </a:solidFill>
              <a:latin typeface="Helvetica" pitchFamily="2" charset="0"/>
            </a:endParaRPr>
          </a:p>
        </p:txBody>
      </p:sp>
      <p:sp>
        <p:nvSpPr>
          <p:cNvPr id="14" name="Rectangle 13">
            <a:extLst>
              <a:ext uri="{FF2B5EF4-FFF2-40B4-BE49-F238E27FC236}">
                <a16:creationId xmlns:a16="http://schemas.microsoft.com/office/drawing/2014/main" id="{CAF05B35-BA63-5A4B-BE4F-C34ED74AFE5F}"/>
              </a:ext>
            </a:extLst>
          </p:cNvPr>
          <p:cNvSpPr/>
          <p:nvPr/>
        </p:nvSpPr>
        <p:spPr>
          <a:xfrm>
            <a:off x="484890" y="1858747"/>
            <a:ext cx="1974604" cy="538609"/>
          </a:xfrm>
          <a:prstGeom prst="rect">
            <a:avLst/>
          </a:prstGeom>
          <a:solidFill>
            <a:schemeClr val="tx2">
              <a:lumMod val="75000"/>
            </a:schemeClr>
          </a:solidFill>
          <a:ln>
            <a:solidFill>
              <a:schemeClr val="bg1"/>
            </a:solidFill>
          </a:ln>
        </p:spPr>
        <p:txBody>
          <a:bodyPr wrap="square" anchor="ctr">
            <a:spAutoFit/>
          </a:bodyPr>
          <a:lstStyle/>
          <a:p>
            <a:r>
              <a:rPr lang="en-US" b="1" dirty="0">
                <a:solidFill>
                  <a:srgbClr val="B696AC"/>
                </a:solidFill>
                <a:latin typeface="Helvetica" pitchFamily="2" charset="0"/>
                <a:cs typeface="Arial" panose="020B0604020202020204" pitchFamily="34" charset="0"/>
              </a:rPr>
              <a:t>$144m</a:t>
            </a:r>
            <a:br>
              <a:rPr lang="en-US" b="1" dirty="0">
                <a:solidFill>
                  <a:schemeClr val="bg1"/>
                </a:solidFill>
                <a:latin typeface="Helvetica" pitchFamily="2" charset="0"/>
                <a:cs typeface="Arial" panose="020B0604020202020204" pitchFamily="34" charset="0"/>
              </a:rPr>
            </a:br>
            <a:r>
              <a:rPr lang="en-US" sz="1100" dirty="0">
                <a:solidFill>
                  <a:schemeClr val="bg1"/>
                </a:solidFill>
                <a:latin typeface="Helvetica" pitchFamily="2" charset="0"/>
              </a:rPr>
              <a:t>Average Deal Size</a:t>
            </a:r>
            <a:endParaRPr lang="en-US" baseline="30000" dirty="0">
              <a:solidFill>
                <a:schemeClr val="bg1"/>
              </a:solidFill>
              <a:latin typeface="Helvetica" pitchFamily="2" charset="0"/>
            </a:endParaRPr>
          </a:p>
        </p:txBody>
      </p:sp>
      <p:sp>
        <p:nvSpPr>
          <p:cNvPr id="15" name="Rectangle 14">
            <a:extLst>
              <a:ext uri="{FF2B5EF4-FFF2-40B4-BE49-F238E27FC236}">
                <a16:creationId xmlns:a16="http://schemas.microsoft.com/office/drawing/2014/main" id="{CBF40507-8FE4-994D-9D19-9FFFF936706A}"/>
              </a:ext>
            </a:extLst>
          </p:cNvPr>
          <p:cNvSpPr/>
          <p:nvPr/>
        </p:nvSpPr>
        <p:spPr>
          <a:xfrm>
            <a:off x="484889" y="2650094"/>
            <a:ext cx="1974604" cy="538609"/>
          </a:xfrm>
          <a:prstGeom prst="rect">
            <a:avLst/>
          </a:prstGeom>
          <a:solidFill>
            <a:schemeClr val="tx2">
              <a:lumMod val="75000"/>
            </a:schemeClr>
          </a:solidFill>
          <a:ln>
            <a:solidFill>
              <a:schemeClr val="bg1"/>
            </a:solidFill>
          </a:ln>
        </p:spPr>
        <p:txBody>
          <a:bodyPr wrap="square" anchor="ctr">
            <a:spAutoFit/>
          </a:bodyPr>
          <a:lstStyle/>
          <a:p>
            <a:r>
              <a:rPr lang="en-US" b="1" dirty="0">
                <a:solidFill>
                  <a:srgbClr val="B696AC"/>
                </a:solidFill>
                <a:latin typeface="Helvetica" pitchFamily="2" charset="0"/>
                <a:cs typeface="Arial" panose="020B0604020202020204" pitchFamily="34" charset="0"/>
              </a:rPr>
              <a:t>4.9x</a:t>
            </a:r>
            <a:br>
              <a:rPr lang="en-US" b="1" dirty="0">
                <a:solidFill>
                  <a:schemeClr val="bg1"/>
                </a:solidFill>
                <a:latin typeface="Helvetica" pitchFamily="2" charset="0"/>
                <a:cs typeface="Arial" panose="020B0604020202020204" pitchFamily="34" charset="0"/>
              </a:rPr>
            </a:br>
            <a:r>
              <a:rPr lang="en-US" sz="1100" dirty="0">
                <a:solidFill>
                  <a:schemeClr val="bg1"/>
                </a:solidFill>
                <a:latin typeface="Helvetica" pitchFamily="2" charset="0"/>
              </a:rPr>
              <a:t>Average Revenue Multiple</a:t>
            </a:r>
            <a:endParaRPr lang="en-US" sz="1200" dirty="0">
              <a:solidFill>
                <a:schemeClr val="bg1"/>
              </a:solidFill>
              <a:latin typeface="Helvetica" pitchFamily="2" charset="0"/>
            </a:endParaRPr>
          </a:p>
        </p:txBody>
      </p:sp>
      <p:sp>
        <p:nvSpPr>
          <p:cNvPr id="16" name="TextBox 15">
            <a:extLst>
              <a:ext uri="{FF2B5EF4-FFF2-40B4-BE49-F238E27FC236}">
                <a16:creationId xmlns:a16="http://schemas.microsoft.com/office/drawing/2014/main" id="{40A37627-C2E7-894B-997D-D5E6A618CFDE}"/>
              </a:ext>
            </a:extLst>
          </p:cNvPr>
          <p:cNvSpPr txBox="1"/>
          <p:nvPr/>
        </p:nvSpPr>
        <p:spPr>
          <a:xfrm>
            <a:off x="7501467" y="986995"/>
            <a:ext cx="1971203" cy="307777"/>
          </a:xfrm>
          <a:prstGeom prst="rect">
            <a:avLst/>
          </a:prstGeom>
          <a:noFill/>
        </p:spPr>
        <p:txBody>
          <a:bodyPr wrap="square">
            <a:spAutoFit/>
          </a:bodyPr>
          <a:lstStyle/>
          <a:p>
            <a:pPr rtl="0">
              <a:defRPr sz="1400" b="0" i="0" u="none" strike="noStrike" kern="1200" spc="0" baseline="0">
                <a:solidFill>
                  <a:prstClr val="white"/>
                </a:solidFill>
                <a:latin typeface="+mn-lt"/>
                <a:ea typeface="+mn-ea"/>
                <a:cs typeface="+mn-cs"/>
              </a:defRPr>
            </a:pPr>
            <a:r>
              <a:rPr lang="en-GB" sz="1400" b="1" dirty="0">
                <a:solidFill>
                  <a:schemeClr val="tx2"/>
                </a:solidFill>
                <a:latin typeface="Arial" panose="020B0604020202020204" pitchFamily="34" charset="0"/>
                <a:cs typeface="Arial" panose="020B0604020202020204" pitchFamily="34" charset="0"/>
              </a:rPr>
              <a:t>Deals by Subsector</a:t>
            </a:r>
          </a:p>
        </p:txBody>
      </p:sp>
      <p:sp>
        <p:nvSpPr>
          <p:cNvPr id="17" name="Rectangle 16">
            <a:extLst>
              <a:ext uri="{FF2B5EF4-FFF2-40B4-BE49-F238E27FC236}">
                <a16:creationId xmlns:a16="http://schemas.microsoft.com/office/drawing/2014/main" id="{340B5C61-19AA-8842-ABD4-0493485F9CD0}"/>
              </a:ext>
            </a:extLst>
          </p:cNvPr>
          <p:cNvSpPr/>
          <p:nvPr/>
        </p:nvSpPr>
        <p:spPr>
          <a:xfrm>
            <a:off x="3043070" y="5380251"/>
            <a:ext cx="1821293" cy="606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numCol="2" rtlCol="0" anchor="t"/>
          <a:lstStyle/>
          <a:p>
            <a:r>
              <a:rPr lang="en-US" sz="1050" dirty="0">
                <a:solidFill>
                  <a:srgbClr val="1E1E1C"/>
                </a:solidFill>
                <a:latin typeface="Arial" panose="020B0604020202020204" pitchFamily="34" charset="0"/>
                <a:cs typeface="Arial" panose="020B0604020202020204" pitchFamily="34" charset="0"/>
              </a:rPr>
              <a:t>Buyers</a:t>
            </a:r>
          </a:p>
          <a:p>
            <a:r>
              <a:rPr lang="en-US" sz="1400" b="1" dirty="0">
                <a:solidFill>
                  <a:srgbClr val="1E1E1C"/>
                </a:solidFill>
                <a:latin typeface="Arial" panose="020B0604020202020204" pitchFamily="34" charset="0"/>
                <a:cs typeface="Arial" panose="020B0604020202020204" pitchFamily="34" charset="0"/>
              </a:rPr>
              <a:t>4</a:t>
            </a:r>
            <a:endParaRPr lang="en-US" sz="1100" b="1" dirty="0">
              <a:solidFill>
                <a:srgbClr val="1E1E1C"/>
              </a:solidFill>
              <a:highlight>
                <a:srgbClr val="FFFF00"/>
              </a:highlight>
              <a:latin typeface="Arial" panose="020B0604020202020204" pitchFamily="34" charset="0"/>
              <a:cs typeface="Arial" panose="020B0604020202020204" pitchFamily="34" charset="0"/>
            </a:endParaRPr>
          </a:p>
          <a:p>
            <a:endParaRPr lang="en-US" sz="1100" dirty="0">
              <a:solidFill>
                <a:schemeClr val="tx1">
                  <a:lumMod val="75000"/>
                  <a:lumOff val="25000"/>
                </a:schemeClr>
              </a:solidFill>
              <a:highlight>
                <a:srgbClr val="FFFF00"/>
              </a:highlight>
              <a:latin typeface="Arial" panose="020B0604020202020204" pitchFamily="34" charset="0"/>
              <a:cs typeface="Arial" panose="020B0604020202020204" pitchFamily="34" charset="0"/>
            </a:endParaRPr>
          </a:p>
          <a:p>
            <a:r>
              <a:rPr lang="en-US" sz="1050" dirty="0">
                <a:solidFill>
                  <a:srgbClr val="1E1E1C"/>
                </a:solidFill>
                <a:latin typeface="Arial" panose="020B0604020202020204" pitchFamily="34" charset="0"/>
                <a:cs typeface="Arial" panose="020B0604020202020204" pitchFamily="34" charset="0"/>
              </a:rPr>
              <a:t>Targets</a:t>
            </a:r>
          </a:p>
          <a:p>
            <a:r>
              <a:rPr lang="en-US" sz="1400" b="1" dirty="0">
                <a:solidFill>
                  <a:srgbClr val="1E1E1C"/>
                </a:solidFill>
                <a:latin typeface="Arial" panose="020B0604020202020204" pitchFamily="34" charset="0"/>
                <a:cs typeface="Arial" panose="020B0604020202020204" pitchFamily="34" charset="0"/>
              </a:rPr>
              <a:t>4</a:t>
            </a:r>
            <a:endParaRPr lang="en-IN" sz="1400" b="1" dirty="0">
              <a:solidFill>
                <a:srgbClr val="1E1E1C"/>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5446ACB2-12DB-AB40-B448-FF8FF4C30235}"/>
              </a:ext>
            </a:extLst>
          </p:cNvPr>
          <p:cNvSpPr/>
          <p:nvPr/>
        </p:nvSpPr>
        <p:spPr>
          <a:xfrm>
            <a:off x="3043070" y="5061617"/>
            <a:ext cx="593432" cy="307777"/>
          </a:xfrm>
          <a:prstGeom prst="rect">
            <a:avLst/>
          </a:prstGeom>
        </p:spPr>
        <p:txBody>
          <a:bodyPr wrap="none">
            <a:spAutoFit/>
          </a:bodyPr>
          <a:lstStyle/>
          <a:p>
            <a:r>
              <a:rPr lang="en-US" sz="1400" b="1" dirty="0" err="1">
                <a:solidFill>
                  <a:srgbClr val="1E1E1C"/>
                </a:solidFill>
                <a:latin typeface="Arial" panose="020B0604020202020204" pitchFamily="34" charset="0"/>
                <a:cs typeface="Arial" panose="020B0604020202020204" pitchFamily="34" charset="0"/>
              </a:rPr>
              <a:t>RoW</a:t>
            </a:r>
            <a:endParaRPr lang="en-US" sz="1400" b="1" dirty="0">
              <a:solidFill>
                <a:srgbClr val="1E1E1C"/>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7D32642B-9BB1-024A-AEA5-20A85C14A11B}"/>
              </a:ext>
            </a:extLst>
          </p:cNvPr>
          <p:cNvSpPr/>
          <p:nvPr/>
        </p:nvSpPr>
        <p:spPr>
          <a:xfrm>
            <a:off x="1706220" y="4435554"/>
            <a:ext cx="71165" cy="71165"/>
          </a:xfrm>
          <a:prstGeom prst="ellipse">
            <a:avLst/>
          </a:prstGeom>
          <a:solidFill>
            <a:srgbClr val="AC3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F5B1C24-18FC-A745-8A9D-DEEBA563C2B6}"/>
              </a:ext>
            </a:extLst>
          </p:cNvPr>
          <p:cNvSpPr/>
          <p:nvPr/>
        </p:nvSpPr>
        <p:spPr>
          <a:xfrm>
            <a:off x="3164318" y="4342878"/>
            <a:ext cx="71165" cy="71165"/>
          </a:xfrm>
          <a:prstGeom prst="ellipse">
            <a:avLst/>
          </a:prstGeom>
          <a:solidFill>
            <a:srgbClr val="587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2CE3007-F358-7F48-AD3D-F6CE819B8FD2}"/>
              </a:ext>
            </a:extLst>
          </p:cNvPr>
          <p:cNvSpPr/>
          <p:nvPr/>
        </p:nvSpPr>
        <p:spPr>
          <a:xfrm>
            <a:off x="4344389" y="4744472"/>
            <a:ext cx="71165" cy="71165"/>
          </a:xfrm>
          <a:prstGeom prst="ellipse">
            <a:avLst/>
          </a:prstGeom>
          <a:solidFill>
            <a:srgbClr val="355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5" name="Chart 34">
            <a:extLst>
              <a:ext uri="{FF2B5EF4-FFF2-40B4-BE49-F238E27FC236}">
                <a16:creationId xmlns:a16="http://schemas.microsoft.com/office/drawing/2014/main" id="{00000000-0008-0000-0000-000019000000}"/>
              </a:ext>
            </a:extLst>
          </p:cNvPr>
          <p:cNvGraphicFramePr>
            <a:graphicFrameLocks/>
          </p:cNvGraphicFramePr>
          <p:nvPr>
            <p:extLst>
              <p:ext uri="{D42A27DB-BD31-4B8C-83A1-F6EECF244321}">
                <p14:modId xmlns:p14="http://schemas.microsoft.com/office/powerpoint/2010/main" val="3413776700"/>
              </p:ext>
            </p:extLst>
          </p:nvPr>
        </p:nvGraphicFramePr>
        <p:xfrm>
          <a:off x="6819667" y="1224653"/>
          <a:ext cx="5324668" cy="17869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Chart 36">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3482182842"/>
              </p:ext>
            </p:extLst>
          </p:nvPr>
        </p:nvGraphicFramePr>
        <p:xfrm>
          <a:off x="2505947" y="1018589"/>
          <a:ext cx="4393840" cy="2329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8" name="Chart 37">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433523739"/>
              </p:ext>
            </p:extLst>
          </p:nvPr>
        </p:nvGraphicFramePr>
        <p:xfrm>
          <a:off x="6096000" y="3424877"/>
          <a:ext cx="2789605" cy="28223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1" name="Chart 40">
            <a:extLst>
              <a:ext uri="{FF2B5EF4-FFF2-40B4-BE49-F238E27FC236}">
                <a16:creationId xmlns:a16="http://schemas.microsoft.com/office/drawing/2014/main" id="{00000000-0008-0000-0000-000008000000}"/>
              </a:ext>
            </a:extLst>
          </p:cNvPr>
          <p:cNvGraphicFramePr>
            <a:graphicFrameLocks/>
          </p:cNvGraphicFramePr>
          <p:nvPr>
            <p:extLst>
              <p:ext uri="{D42A27DB-BD31-4B8C-83A1-F6EECF244321}">
                <p14:modId xmlns:p14="http://schemas.microsoft.com/office/powerpoint/2010/main" val="475006391"/>
              </p:ext>
            </p:extLst>
          </p:nvPr>
        </p:nvGraphicFramePr>
        <p:xfrm>
          <a:off x="8606156" y="3443555"/>
          <a:ext cx="2790000" cy="2822400"/>
        </p:xfrm>
        <a:graphic>
          <a:graphicData uri="http://schemas.openxmlformats.org/drawingml/2006/chart">
            <c:chart xmlns:c="http://schemas.openxmlformats.org/drawingml/2006/chart" xmlns:r="http://schemas.openxmlformats.org/officeDocument/2006/relationships" r:id="rId6"/>
          </a:graphicData>
        </a:graphic>
      </p:graphicFrame>
      <p:sp>
        <p:nvSpPr>
          <p:cNvPr id="29" name="Text Placeholder 3">
            <a:extLst>
              <a:ext uri="{FF2B5EF4-FFF2-40B4-BE49-F238E27FC236}">
                <a16:creationId xmlns:a16="http://schemas.microsoft.com/office/drawing/2014/main" id="{FF7816C2-1604-23C8-F6AB-163C4813D25B}"/>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30" name="Title 1">
            <a:extLst>
              <a:ext uri="{FF2B5EF4-FFF2-40B4-BE49-F238E27FC236}">
                <a16:creationId xmlns:a16="http://schemas.microsoft.com/office/drawing/2014/main" id="{ECC0518D-B5DF-CB7A-855A-E03C5FDF6787}"/>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1569258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3259325602"/>
              </p:ext>
            </p:extLst>
          </p:nvPr>
        </p:nvGraphicFramePr>
        <p:xfrm>
          <a:off x="337171" y="1269184"/>
          <a:ext cx="11422441" cy="415584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37466">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614089">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Hirewell</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Rainmakers</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 reverse-recruitment marketplace focused on tech salespeople</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kern="1200" noProof="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Working with </a:t>
                      </a:r>
                      <a:r>
                        <a:rPr lang="en-GB" sz="900" b="0" i="0" u="none" strike="noStrike" dirty="0" err="1">
                          <a:solidFill>
                            <a:srgbClr val="29265B"/>
                          </a:solidFill>
                          <a:effectLst/>
                          <a:latin typeface="Arial" panose="020B0604020202020204" pitchFamily="34" charset="0"/>
                          <a:cs typeface="Arial" panose="020B0604020202020204" pitchFamily="34" charset="0"/>
                        </a:rPr>
                        <a:t>Hirewell</a:t>
                      </a:r>
                      <a:r>
                        <a:rPr lang="en-GB" sz="900" b="0" i="0" u="none" strike="noStrike" dirty="0">
                          <a:solidFill>
                            <a:srgbClr val="29265B"/>
                          </a:solidFill>
                          <a:effectLst/>
                          <a:latin typeface="Arial" panose="020B0604020202020204" pitchFamily="34" charset="0"/>
                          <a:cs typeface="Arial" panose="020B0604020202020204" pitchFamily="34" charset="0"/>
                        </a:rPr>
                        <a:t> will allow Rainmakers to significantly expand Rainmakers' sales talent marketplace while continuing to build out the Rainmakers technology stack, further cementing Rainmakers as the go-to hiring platform for salespeople.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1500633324"/>
                  </a:ext>
                </a:extLst>
              </a:tr>
              <a:tr h="614089">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Zvoove</a:t>
                      </a:r>
                      <a:r>
                        <a:rPr lang="en-GB" sz="900" b="0" i="0" u="none" strike="noStrike" dirty="0">
                          <a:solidFill>
                            <a:srgbClr val="29265B"/>
                          </a:solidFill>
                          <a:effectLst/>
                          <a:latin typeface="Arial" panose="020B0604020202020204" pitchFamily="34" charset="0"/>
                          <a:cs typeface="Arial" panose="020B0604020202020204" pitchFamily="34" charset="0"/>
                        </a:rPr>
                        <a:t> Group</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(Germany)</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Pivoton</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(Netherlands)</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 SaaS provider in the Dutch market for temporary staffing software that allow customers to establish efficient and legally compliant processes from recruiting to billing and payment of employees.</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kern="1200" noProof="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merger has a high strategic value for </a:t>
                      </a:r>
                      <a:r>
                        <a:rPr lang="en-GB" sz="900" b="0" i="0" u="none" strike="noStrike" dirty="0" err="1">
                          <a:solidFill>
                            <a:srgbClr val="29265B"/>
                          </a:solidFill>
                          <a:effectLst/>
                          <a:latin typeface="Arial" panose="020B0604020202020204" pitchFamily="34" charset="0"/>
                          <a:cs typeface="Arial" panose="020B0604020202020204" pitchFamily="34" charset="0"/>
                        </a:rPr>
                        <a:t>Zvoove</a:t>
                      </a:r>
                      <a:r>
                        <a:rPr lang="en-GB" sz="900" b="0" i="0" u="none" strike="noStrike" dirty="0">
                          <a:solidFill>
                            <a:srgbClr val="29265B"/>
                          </a:solidFill>
                          <a:effectLst/>
                          <a:latin typeface="Arial" panose="020B0604020202020204" pitchFamily="34" charset="0"/>
                          <a:cs typeface="Arial" panose="020B0604020202020204" pitchFamily="34" charset="0"/>
                        </a:rPr>
                        <a:t> and further expands </a:t>
                      </a:r>
                      <a:r>
                        <a:rPr lang="en-GB" sz="900" b="0" i="0" u="none" strike="noStrike" dirty="0" err="1">
                          <a:solidFill>
                            <a:srgbClr val="29265B"/>
                          </a:solidFill>
                          <a:effectLst/>
                          <a:latin typeface="Arial" panose="020B0604020202020204" pitchFamily="34" charset="0"/>
                          <a:cs typeface="Arial" panose="020B0604020202020204" pitchFamily="34" charset="0"/>
                        </a:rPr>
                        <a:t>Zvoove's</a:t>
                      </a:r>
                      <a:r>
                        <a:rPr lang="en-GB" sz="900" b="0" i="0" u="none" strike="noStrike" dirty="0">
                          <a:solidFill>
                            <a:srgbClr val="29265B"/>
                          </a:solidFill>
                          <a:effectLst/>
                          <a:latin typeface="Arial" panose="020B0604020202020204" pitchFamily="34" charset="0"/>
                          <a:cs typeface="Arial" panose="020B0604020202020204" pitchFamily="34" charset="0"/>
                        </a:rPr>
                        <a:t> European market leadership. At the same time, </a:t>
                      </a:r>
                      <a:r>
                        <a:rPr lang="en-GB" sz="900" b="0" i="0" u="none" strike="noStrike" dirty="0" err="1">
                          <a:solidFill>
                            <a:srgbClr val="29265B"/>
                          </a:solidFill>
                          <a:effectLst/>
                          <a:latin typeface="Arial" panose="020B0604020202020204" pitchFamily="34" charset="0"/>
                          <a:cs typeface="Arial" panose="020B0604020202020204" pitchFamily="34" charset="0"/>
                        </a:rPr>
                        <a:t>Zvoove's</a:t>
                      </a:r>
                      <a:r>
                        <a:rPr lang="en-GB" sz="900" b="0" i="0" u="none" strike="noStrike" dirty="0">
                          <a:solidFill>
                            <a:srgbClr val="29265B"/>
                          </a:solidFill>
                          <a:effectLst/>
                          <a:latin typeface="Arial" panose="020B0604020202020204" pitchFamily="34" charset="0"/>
                          <a:cs typeface="Arial" panose="020B0604020202020204" pitchFamily="34" charset="0"/>
                        </a:rPr>
                        <a:t> customers in Germany and Switzerland will benefit from the transaction, as there is now more temporary staffing market experts within Europe which are driven to deliver further competitive advantages via innovative software to customers.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417291361"/>
                  </a:ext>
                </a:extLst>
              </a:tr>
              <a:tr h="614089">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Checkr</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GoodHire</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GoodHire</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is an employment screening provider working to ensure both companies and job candidates are treated fairly and with respect.</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kern="1200" noProof="0" dirty="0">
                          <a:solidFill>
                            <a:srgbClr val="29265B"/>
                          </a:solidFill>
                          <a:effectLst/>
                          <a:latin typeface="Arial" panose="020B0604020202020204" pitchFamily="34" charset="0"/>
                          <a:ea typeface="+mn-ea"/>
                          <a:cs typeface="Arial" panose="020B0604020202020204" pitchFamily="34" charset="0"/>
                        </a:rPr>
                        <a:t>400.0</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This acquisition is a critical part of </a:t>
                      </a:r>
                      <a:r>
                        <a:rPr lang="en-GB" sz="900" b="0" i="0" u="none" strike="noStrike" dirty="0" err="1">
                          <a:solidFill>
                            <a:srgbClr val="29265B"/>
                          </a:solidFill>
                          <a:effectLst/>
                          <a:latin typeface="Arial" panose="020B0604020202020204" pitchFamily="34" charset="0"/>
                          <a:cs typeface="Arial" panose="020B0604020202020204" pitchFamily="34" charset="0"/>
                        </a:rPr>
                        <a:t>Checkr's</a:t>
                      </a:r>
                      <a:r>
                        <a:rPr lang="en-GB" sz="900" b="0" i="0" u="none" strike="noStrike" dirty="0">
                          <a:solidFill>
                            <a:srgbClr val="29265B"/>
                          </a:solidFill>
                          <a:effectLst/>
                          <a:latin typeface="Arial" panose="020B0604020202020204" pitchFamily="34" charset="0"/>
                          <a:cs typeface="Arial" panose="020B0604020202020204" pitchFamily="34" charset="0"/>
                        </a:rPr>
                        <a:t> expansion strategy in its fastest growing small-to-medium sized (SMB) business segment. </a:t>
                      </a:r>
                      <a:r>
                        <a:rPr lang="en-GB" sz="900" b="0" i="0" u="none" strike="noStrike" dirty="0" err="1">
                          <a:solidFill>
                            <a:srgbClr val="29265B"/>
                          </a:solidFill>
                          <a:effectLst/>
                          <a:latin typeface="Arial" panose="020B0604020202020204" pitchFamily="34" charset="0"/>
                          <a:cs typeface="Arial" panose="020B0604020202020204" pitchFamily="34" charset="0"/>
                        </a:rPr>
                        <a:t>GoodHire</a:t>
                      </a:r>
                      <a:r>
                        <a:rPr lang="en-GB" sz="900" b="0" i="0" u="none" strike="noStrike" dirty="0">
                          <a:solidFill>
                            <a:srgbClr val="29265B"/>
                          </a:solidFill>
                          <a:effectLst/>
                          <a:latin typeface="Arial" panose="020B0604020202020204" pitchFamily="34" charset="0"/>
                          <a:cs typeface="Arial" panose="020B0604020202020204" pitchFamily="34" charset="0"/>
                        </a:rPr>
                        <a:t> serves tens of thousands of customers in this segment.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153432954"/>
                  </a:ext>
                </a:extLst>
              </a:tr>
              <a:tr h="614089">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Handshake</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Talentspace</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(Germany)</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 platform where interactive virtual &amp; hybrid career fairs and hiring events are hosted.</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Talentspace</a:t>
                      </a:r>
                      <a:r>
                        <a:rPr lang="en-GB" sz="900" b="0" i="0" u="none" strike="noStrike" dirty="0">
                          <a:solidFill>
                            <a:srgbClr val="29265B"/>
                          </a:solidFill>
                          <a:effectLst/>
                          <a:latin typeface="Arial" panose="020B0604020202020204" pitchFamily="34" charset="0"/>
                          <a:cs typeface="Arial" panose="020B0604020202020204" pitchFamily="34" charset="0"/>
                        </a:rPr>
                        <a:t> will strengthen Handshake's suite of events products while accelerating the company's expansion into Europe, where education-to-employment resources and career services offices are limited.</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120049347"/>
                  </a:ext>
                </a:extLst>
              </a:tr>
              <a:tr h="614089">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HelloWork</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(France)</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Basile</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(France)</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 dedicated solution that allows the deployment, animation and management of referral programs.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Joining the digital recruitment business will allow Basile to accelerate growth further, strengthening our market position and pursuing the ambition to become the co-option recruitment benchmark in France, and around the world in future.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655172434"/>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TALENT ATTRACTION </a:t>
            </a:r>
            <a:endParaRPr lang="en-US" dirty="0"/>
          </a:p>
        </p:txBody>
      </p:sp>
      <p:pic>
        <p:nvPicPr>
          <p:cNvPr id="8" name="Picture 7">
            <a:extLst>
              <a:ext uri="{FF2B5EF4-FFF2-40B4-BE49-F238E27FC236}">
                <a16:creationId xmlns:a16="http://schemas.microsoft.com/office/drawing/2014/main" id="{950013DC-8D7C-4B40-A15F-F6E6BA91BCEF}"/>
              </a:ext>
            </a:extLst>
          </p:cNvPr>
          <p:cNvPicPr>
            <a:picLocks noChangeAspect="1"/>
          </p:cNvPicPr>
          <p:nvPr/>
        </p:nvPicPr>
        <p:blipFill>
          <a:blip r:embed="rId2"/>
          <a:stretch>
            <a:fillRect/>
          </a:stretch>
        </p:blipFill>
        <p:spPr>
          <a:xfrm>
            <a:off x="939800" y="438575"/>
            <a:ext cx="711200" cy="469900"/>
          </a:xfrm>
          <a:prstGeom prst="rect">
            <a:avLst/>
          </a:prstGeom>
        </p:spPr>
      </p:pic>
      <p:sp>
        <p:nvSpPr>
          <p:cNvPr id="12" name="Text Placeholder 3">
            <a:extLst>
              <a:ext uri="{FF2B5EF4-FFF2-40B4-BE49-F238E27FC236}">
                <a16:creationId xmlns:a16="http://schemas.microsoft.com/office/drawing/2014/main" id="{9D254E48-67D7-DE2E-0B92-A007D2C2AAE3}"/>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3" name="Title 1">
            <a:extLst>
              <a:ext uri="{FF2B5EF4-FFF2-40B4-BE49-F238E27FC236}">
                <a16:creationId xmlns:a16="http://schemas.microsoft.com/office/drawing/2014/main" id="{9F24DFF4-1B28-0506-2C8C-AFFA44B4D1CC}"/>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1868140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2237191569"/>
              </p:ext>
            </p:extLst>
          </p:nvPr>
        </p:nvGraphicFramePr>
        <p:xfrm>
          <a:off x="337171" y="1269184"/>
          <a:ext cx="11422441" cy="484164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45767">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423933">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Beamery</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(UK)</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Flux</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Flux's internal mobility platform connects employees looking to grow their careers with the most impactful work at the company.</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With the acquisition of Flux, </a:t>
                      </a:r>
                      <a:r>
                        <a:rPr lang="en-GB" sz="900" b="0" i="0" u="none" strike="noStrike" dirty="0" err="1">
                          <a:solidFill>
                            <a:srgbClr val="29265B"/>
                          </a:solidFill>
                          <a:effectLst/>
                          <a:latin typeface="Arial" panose="020B0604020202020204" pitchFamily="34" charset="0"/>
                          <a:cs typeface="Arial" panose="020B0604020202020204" pitchFamily="34" charset="0"/>
                        </a:rPr>
                        <a:t>Beamery</a:t>
                      </a:r>
                      <a:r>
                        <a:rPr lang="en-GB" sz="900" b="0" i="0" u="none" strike="noStrike" dirty="0">
                          <a:solidFill>
                            <a:srgbClr val="29265B"/>
                          </a:solidFill>
                          <a:effectLst/>
                          <a:latin typeface="Arial" panose="020B0604020202020204" pitchFamily="34" charset="0"/>
                          <a:cs typeface="Arial" panose="020B0604020202020204" pitchFamily="34" charset="0"/>
                        </a:rPr>
                        <a:t> will offer the first unified platform for internal and external resourcing, allowing businesses to tap into the skills of their global talent pool, and recruit, find, develop, and redeploy people “on-demand.</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4225606133"/>
                  </a:ext>
                </a:extLst>
              </a:tr>
              <a:tr h="423933">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Jobandtalent</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(Spain)</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Jobzone</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(Norway)</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 staffing agency that offers recruitment and hiring services for construction and manufacturing industries.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Jobandtalent</a:t>
                      </a:r>
                      <a:r>
                        <a:rPr lang="en-GB" sz="900" b="0" i="0" u="none" strike="noStrike" dirty="0">
                          <a:solidFill>
                            <a:srgbClr val="29265B"/>
                          </a:solidFill>
                          <a:effectLst/>
                          <a:latin typeface="Arial" panose="020B0604020202020204" pitchFamily="34" charset="0"/>
                          <a:cs typeface="Arial" panose="020B0604020202020204" pitchFamily="34" charset="0"/>
                        </a:rPr>
                        <a:t> said the transaction will help strengthen its position in Scandinavia and will give </a:t>
                      </a:r>
                      <a:r>
                        <a:rPr lang="en-GB" sz="900" b="0" i="0" u="none" strike="noStrike" dirty="0" err="1">
                          <a:solidFill>
                            <a:srgbClr val="29265B"/>
                          </a:solidFill>
                          <a:effectLst/>
                          <a:latin typeface="Arial" panose="020B0604020202020204" pitchFamily="34" charset="0"/>
                          <a:cs typeface="Arial" panose="020B0604020202020204" pitchFamily="34" charset="0"/>
                        </a:rPr>
                        <a:t>Jobzone</a:t>
                      </a:r>
                      <a:r>
                        <a:rPr lang="en-GB" sz="900" b="0" i="0" u="none" strike="noStrike" dirty="0">
                          <a:solidFill>
                            <a:srgbClr val="29265B"/>
                          </a:solidFill>
                          <a:effectLst/>
                          <a:latin typeface="Arial" panose="020B0604020202020204" pitchFamily="34" charset="0"/>
                          <a:cs typeface="Arial" panose="020B0604020202020204" pitchFamily="34" charset="0"/>
                        </a:rPr>
                        <a:t> access to its platform.</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4044246625"/>
                  </a:ext>
                </a:extLst>
              </a:tr>
              <a:tr h="423933">
                <a:tc>
                  <a:txBody>
                    <a:bodyPr/>
                    <a:lstStyle/>
                    <a:p>
                      <a:pPr algn="l" fontAlgn="t"/>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May-22</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Acceleration Partners</a:t>
                      </a:r>
                    </a:p>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Grovia</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Designer and developer of a marketing recruitment platform that offers to discover, recruit, and activate digital partners. </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The Seattle-based company strengthens Acceleration Partners' existing suite of partnership marketing services with a powerful recruitment platform that helps companies discover high-quality affiliates, influencers and publishers at scale.</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358206791"/>
                  </a:ext>
                </a:extLst>
              </a:tr>
              <a:tr h="423933">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May-22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Zoominfo</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Technologies </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Comparably</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 leading recruitment marketing and employer branding platform, to enable companies to proactively attract and engage top talent.</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145.0</a:t>
                      </a:r>
                    </a:p>
                  </a:txBody>
                  <a:tcPr marL="6350" marR="6350" marT="6350" marB="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The acquisition of Comparably adds another key source of company, employee, and customer data to ZoomInfo’s wealth of world-class data and intelligence. ZoomInfo plans to use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Comparably’s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unique proprietary data to further build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TalentOS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into a best-in-class talent platform by enriching recruiter search options and providing recruiters with access to millions of quality candidates and employer brand solutions. </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1401483600"/>
                  </a:ext>
                </a:extLst>
              </a:tr>
              <a:tr h="423933">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May-22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Crosschq</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TalentWall</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 hiring management platform that allows companies to hire more efficiently and with greater transparency.</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The acquisition expands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Crosschq's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solutions, enabling recruiters and talent leaders to visualise and analyse hiring funnels while strategically planning for future hiring needs. Combining these capabilities with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Crosschq's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existing tools for sourcing and screening job candidates, as well as measuring Quality of Hire, will deliver the recruiting technology industry's most comprehensive platform that supports better hiring decisions by putting data at the core.</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001058436"/>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TALENT ATTRACTION </a:t>
            </a:r>
            <a:endParaRPr lang="en-US" dirty="0"/>
          </a:p>
        </p:txBody>
      </p:sp>
      <p:pic>
        <p:nvPicPr>
          <p:cNvPr id="8" name="Picture 7">
            <a:extLst>
              <a:ext uri="{FF2B5EF4-FFF2-40B4-BE49-F238E27FC236}">
                <a16:creationId xmlns:a16="http://schemas.microsoft.com/office/drawing/2014/main" id="{950013DC-8D7C-4B40-A15F-F6E6BA91BCEF}"/>
              </a:ext>
            </a:extLst>
          </p:cNvPr>
          <p:cNvPicPr>
            <a:picLocks noChangeAspect="1"/>
          </p:cNvPicPr>
          <p:nvPr/>
        </p:nvPicPr>
        <p:blipFill>
          <a:blip r:embed="rId2"/>
          <a:stretch>
            <a:fillRect/>
          </a:stretch>
        </p:blipFill>
        <p:spPr>
          <a:xfrm>
            <a:off x="939800" y="438575"/>
            <a:ext cx="711200" cy="469900"/>
          </a:xfrm>
          <a:prstGeom prst="rect">
            <a:avLst/>
          </a:prstGeom>
        </p:spPr>
      </p:pic>
      <p:sp>
        <p:nvSpPr>
          <p:cNvPr id="13" name="Text Placeholder 3">
            <a:extLst>
              <a:ext uri="{FF2B5EF4-FFF2-40B4-BE49-F238E27FC236}">
                <a16:creationId xmlns:a16="http://schemas.microsoft.com/office/drawing/2014/main" id="{46A61F6A-10E0-B939-35EA-4F435CB659E4}"/>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4" name="Title 1">
            <a:extLst>
              <a:ext uri="{FF2B5EF4-FFF2-40B4-BE49-F238E27FC236}">
                <a16:creationId xmlns:a16="http://schemas.microsoft.com/office/drawing/2014/main" id="{38ADC469-1655-FE45-4BAE-FF2819E9EE98}"/>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3847753976"/>
      </p:ext>
    </p:extLst>
  </p:cSld>
  <p:clrMapOvr>
    <a:masterClrMapping/>
  </p:clrMapOvr>
</p:sld>
</file>

<file path=ppt/theme/theme1.xml><?xml version="1.0" encoding="utf-8"?>
<a:theme xmlns:a="http://schemas.openxmlformats.org/drawingml/2006/main" name="Office Theme">
  <a:themeElements>
    <a:clrScheme name="New GH vff">
      <a:dk1>
        <a:sysClr val="windowText" lastClr="000000"/>
      </a:dk1>
      <a:lt1>
        <a:sysClr val="window" lastClr="FFFFFF"/>
      </a:lt1>
      <a:dk2>
        <a:srgbClr val="5F3058"/>
      </a:dk2>
      <a:lt2>
        <a:srgbClr val="B097AB"/>
      </a:lt2>
      <a:accent1>
        <a:srgbClr val="29265B"/>
      </a:accent1>
      <a:accent2>
        <a:srgbClr val="587691"/>
      </a:accent2>
      <a:accent3>
        <a:srgbClr val="C58C1C"/>
      </a:accent3>
      <a:accent4>
        <a:srgbClr val="7E8974"/>
      </a:accent4>
      <a:accent5>
        <a:srgbClr val="365335"/>
      </a:accent5>
      <a:accent6>
        <a:srgbClr val="AC362F"/>
      </a:accent6>
      <a:hlink>
        <a:srgbClr val="CBB270"/>
      </a:hlink>
      <a:folHlink>
        <a:srgbClr val="97A7B9"/>
      </a:folHlink>
    </a:clrScheme>
    <a:fontScheme name="New G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oldenhill Vfff">
    <a:dk1>
      <a:sysClr val="windowText" lastClr="000000"/>
    </a:dk1>
    <a:lt1>
      <a:sysClr val="window" lastClr="FFFFFF"/>
    </a:lt1>
    <a:dk2>
      <a:srgbClr val="FCC378"/>
    </a:dk2>
    <a:lt2>
      <a:srgbClr val="99B5B8"/>
    </a:lt2>
    <a:accent1>
      <a:srgbClr val="FF9900"/>
    </a:accent1>
    <a:accent2>
      <a:srgbClr val="8AAB47"/>
    </a:accent2>
    <a:accent3>
      <a:srgbClr val="31859B"/>
    </a:accent3>
    <a:accent4>
      <a:srgbClr val="FF6600"/>
    </a:accent4>
    <a:accent5>
      <a:srgbClr val="83776B"/>
    </a:accent5>
    <a:accent6>
      <a:srgbClr val="CFC3AD"/>
    </a:accent6>
    <a:hlink>
      <a:srgbClr val="DDD9C3"/>
    </a:hlink>
    <a:folHlink>
      <a:srgbClr val="0099CC"/>
    </a:folHlink>
  </a:clrScheme>
  <a:fontScheme name="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Goldenhill Vfff">
    <a:dk1>
      <a:sysClr val="windowText" lastClr="000000"/>
    </a:dk1>
    <a:lt1>
      <a:sysClr val="window" lastClr="FFFFFF"/>
    </a:lt1>
    <a:dk2>
      <a:srgbClr val="FCC378"/>
    </a:dk2>
    <a:lt2>
      <a:srgbClr val="99B5B8"/>
    </a:lt2>
    <a:accent1>
      <a:srgbClr val="FF9900"/>
    </a:accent1>
    <a:accent2>
      <a:srgbClr val="8AAB47"/>
    </a:accent2>
    <a:accent3>
      <a:srgbClr val="31859B"/>
    </a:accent3>
    <a:accent4>
      <a:srgbClr val="FF6600"/>
    </a:accent4>
    <a:accent5>
      <a:srgbClr val="83776B"/>
    </a:accent5>
    <a:accent6>
      <a:srgbClr val="CFC3AD"/>
    </a:accent6>
    <a:hlink>
      <a:srgbClr val="DDD9C3"/>
    </a:hlink>
    <a:folHlink>
      <a:srgbClr val="0099CC"/>
    </a:folHlink>
  </a:clrScheme>
  <a:fontScheme name="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Goldenhill Vfff">
    <a:dk1>
      <a:sysClr val="windowText" lastClr="000000"/>
    </a:dk1>
    <a:lt1>
      <a:sysClr val="window" lastClr="FFFFFF"/>
    </a:lt1>
    <a:dk2>
      <a:srgbClr val="FCC378"/>
    </a:dk2>
    <a:lt2>
      <a:srgbClr val="99B5B8"/>
    </a:lt2>
    <a:accent1>
      <a:srgbClr val="FF9900"/>
    </a:accent1>
    <a:accent2>
      <a:srgbClr val="8AAB47"/>
    </a:accent2>
    <a:accent3>
      <a:srgbClr val="31859B"/>
    </a:accent3>
    <a:accent4>
      <a:srgbClr val="FF6600"/>
    </a:accent4>
    <a:accent5>
      <a:srgbClr val="83776B"/>
    </a:accent5>
    <a:accent6>
      <a:srgbClr val="CFC3AD"/>
    </a:accent6>
    <a:hlink>
      <a:srgbClr val="DDD9C3"/>
    </a:hlink>
    <a:folHlink>
      <a:srgbClr val="0099CC"/>
    </a:folHlink>
  </a:clrScheme>
  <a:fontScheme name="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22178</TotalTime>
  <Words>5916</Words>
  <Application>Microsoft Office PowerPoint</Application>
  <PresentationFormat>Widescreen</PresentationFormat>
  <Paragraphs>666</Paragraphs>
  <Slides>22</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Helvetica</vt:lpstr>
      <vt:lpstr>Office Theme</vt:lpstr>
      <vt:lpstr>Q2 2022</vt:lpstr>
      <vt:lpstr>Q2 2022 </vt:lpstr>
      <vt:lpstr>Q2 2022 </vt:lpstr>
      <vt:lpstr>Q2 2022 </vt:lpstr>
      <vt:lpstr>Q2 2022 </vt:lpstr>
      <vt:lpstr>Q2 2022 </vt:lpstr>
      <vt:lpstr>Q2 2022 </vt:lpstr>
      <vt:lpstr>Q2 2022 </vt:lpstr>
      <vt:lpstr>Q2 2022 </vt:lpstr>
      <vt:lpstr>Q2 2022 </vt:lpstr>
      <vt:lpstr>Q2 2022 </vt:lpstr>
      <vt:lpstr>Q2 2022 </vt:lpstr>
      <vt:lpstr>Q2 2022 </vt:lpstr>
      <vt:lpstr>Q2 2022 </vt:lpstr>
      <vt:lpstr>Q2 2022 </vt:lpstr>
      <vt:lpstr>Q2 2022 </vt:lpstr>
      <vt:lpstr>Q2 2022 </vt:lpstr>
      <vt:lpstr>Q2 2022 </vt:lpstr>
      <vt:lpstr>Q2 2022 </vt:lpstr>
      <vt:lpstr>Q2 2022 </vt:lpstr>
      <vt:lpstr>Q2 2022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Goldenhill_HRTech_Q1_2022</dc:title>
  <dc:creator>Joe Foskett</dc:creator>
  <cp:lastModifiedBy>Roseanne Ganley</cp:lastModifiedBy>
  <cp:revision>341</cp:revision>
  <dcterms:created xsi:type="dcterms:W3CDTF">2021-08-05T11:29:19Z</dcterms:created>
  <dcterms:modified xsi:type="dcterms:W3CDTF">2022-07-14T15:06:29Z</dcterms:modified>
</cp:coreProperties>
</file>